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18"/>
  </p:notesMasterIdLst>
  <p:sldIdLst>
    <p:sldId id="266" r:id="rId6"/>
    <p:sldId id="267" r:id="rId7"/>
    <p:sldId id="330" r:id="rId8"/>
    <p:sldId id="332" r:id="rId9"/>
    <p:sldId id="333" r:id="rId10"/>
    <p:sldId id="334" r:id="rId11"/>
    <p:sldId id="335" r:id="rId12"/>
    <p:sldId id="331" r:id="rId13"/>
    <p:sldId id="336" r:id="rId14"/>
    <p:sldId id="439" r:id="rId15"/>
    <p:sldId id="440" r:id="rId16"/>
    <p:sldId id="26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406C18-CD4D-7DE3-EDF4-DEBA45F2A209}" name="Gabrielle King | MND Scotland" initials="GK|MS" userId="S::gabrielle.king@mndscotland.org.uk::65cb7d32-0e24-43b4-a18f-9ec52cfc48b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5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182902-66B5-400A-A67A-FD3C866B6EC7}" v="168" dt="2024-06-11T06:24:18.5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91"/>
    <p:restoredTop sz="95934"/>
  </p:normalViewPr>
  <p:slideViewPr>
    <p:cSldViewPr snapToGrid="0">
      <p:cViewPr varScale="1">
        <p:scale>
          <a:sx n="86" d="100"/>
          <a:sy n="86" d="100"/>
        </p:scale>
        <p:origin x="45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BDC2A0-0477-4F32-A732-0C3E0BBA703E}" type="datetimeFigureOut">
              <a:rPr lang="en-GB" smtClean="0"/>
              <a:t>11/06/2024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C47C6-F84B-42E9-A9FC-8EB2F041B55A}" type="slidenum">
              <a:rPr lang="en-GB" smtClean="0"/>
              <a:t>‹#›</a:t>
            </a:fld>
            <a:endParaRPr lang="en-GB"/>
          </a:p>
        </p:txBody>
      </p:sp>
    </p:spTree>
    <p:extLst>
      <p:ext uri="{BB962C8B-B14F-4D97-AF65-F5344CB8AC3E}">
        <p14:creationId xmlns:p14="http://schemas.microsoft.com/office/powerpoint/2010/main" val="435889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B7AFC1-61BD-4EDF-8609-25C6DEA9B53E}" type="slidenum">
              <a:rPr lang="en-GB" smtClean="0"/>
              <a:t>1</a:t>
            </a:fld>
            <a:endParaRPr lang="en-GB"/>
          </a:p>
        </p:txBody>
      </p:sp>
    </p:spTree>
    <p:extLst>
      <p:ext uri="{BB962C8B-B14F-4D97-AF65-F5344CB8AC3E}">
        <p14:creationId xmlns:p14="http://schemas.microsoft.com/office/powerpoint/2010/main" val="3702960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CB7AFC1-61BD-4EDF-8609-25C6DEA9B53E}" type="slidenum">
              <a:rPr lang="en-GB" smtClean="0"/>
              <a:t>10</a:t>
            </a:fld>
            <a:endParaRPr lang="en-GB"/>
          </a:p>
        </p:txBody>
      </p:sp>
    </p:spTree>
    <p:extLst>
      <p:ext uri="{BB962C8B-B14F-4D97-AF65-F5344CB8AC3E}">
        <p14:creationId xmlns:p14="http://schemas.microsoft.com/office/powerpoint/2010/main" val="1100766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8C47C6-F84B-42E9-A9FC-8EB2F041B55A}" type="slidenum">
              <a:rPr lang="en-GB" smtClean="0"/>
              <a:t>11</a:t>
            </a:fld>
            <a:endParaRPr lang="en-GB"/>
          </a:p>
        </p:txBody>
      </p:sp>
    </p:spTree>
    <p:extLst>
      <p:ext uri="{BB962C8B-B14F-4D97-AF65-F5344CB8AC3E}">
        <p14:creationId xmlns:p14="http://schemas.microsoft.com/office/powerpoint/2010/main" val="3395949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B7AFC1-61BD-4EDF-8609-25C6DEA9B53E}" type="slidenum">
              <a:rPr lang="en-GB" smtClean="0"/>
              <a:t>12</a:t>
            </a:fld>
            <a:endParaRPr lang="en-GB"/>
          </a:p>
        </p:txBody>
      </p:sp>
    </p:spTree>
    <p:extLst>
      <p:ext uri="{BB962C8B-B14F-4D97-AF65-F5344CB8AC3E}">
        <p14:creationId xmlns:p14="http://schemas.microsoft.com/office/powerpoint/2010/main" val="3307218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70C2B"/>
                </a:solidFill>
                <a:effectLst/>
                <a:latin typeface="DM-Sans"/>
              </a:rPr>
              <a:t>Motor neuron disease (MND) is the general name given to a group of illnesses which affect nerves called motor neurons in the brain and spinal cord.</a:t>
            </a:r>
            <a:br>
              <a:rPr lang="en-GB" dirty="0"/>
            </a:br>
            <a:br>
              <a:rPr lang="en-GB" dirty="0"/>
            </a:br>
            <a:r>
              <a:rPr lang="en-GB" b="0" i="0" dirty="0">
                <a:solidFill>
                  <a:srgbClr val="070C2B"/>
                </a:solidFill>
                <a:effectLst/>
                <a:latin typeface="DM-Sans"/>
              </a:rPr>
              <a:t>In a healthy person, the motor neurons carry signals from the brain directly to the muscles. But if you’re living with MND, the disease can prevent these signals from reaching your muscles.</a:t>
            </a:r>
            <a:br>
              <a:rPr lang="en-GB" dirty="0"/>
            </a:br>
            <a:br>
              <a:rPr lang="en-GB" dirty="0"/>
            </a:br>
            <a:r>
              <a:rPr lang="en-GB" b="0" i="0" dirty="0">
                <a:solidFill>
                  <a:srgbClr val="070C2B"/>
                </a:solidFill>
                <a:effectLst/>
                <a:latin typeface="DM-Sans"/>
              </a:rPr>
              <a:t>Over time, this can lead to muscles becoming weaker and weaker until they stop working. This can affect the way your body works.</a:t>
            </a:r>
            <a:br>
              <a:rPr lang="en-GB" dirty="0"/>
            </a:br>
            <a:br>
              <a:rPr lang="en-GB" dirty="0"/>
            </a:br>
            <a:r>
              <a:rPr lang="en-GB" b="0" i="0" dirty="0">
                <a:solidFill>
                  <a:srgbClr val="070C2B"/>
                </a:solidFill>
                <a:effectLst/>
                <a:latin typeface="DM-Sans"/>
              </a:rPr>
              <a:t>MND is a progressive, life-shortening illness, and there is currently no cure for the disease. However, symptoms can be managed to help you live the best quality of life possible and make memories with your loved ones.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CB7AFC1-61BD-4EDF-8609-25C6DEA9B53E}" type="slidenum">
              <a:rPr lang="en-GB" smtClean="0"/>
              <a:t>2</a:t>
            </a:fld>
            <a:endParaRPr lang="en-GB"/>
          </a:p>
        </p:txBody>
      </p:sp>
    </p:spTree>
    <p:extLst>
      <p:ext uri="{BB962C8B-B14F-4D97-AF65-F5344CB8AC3E}">
        <p14:creationId xmlns:p14="http://schemas.microsoft.com/office/powerpoint/2010/main" val="1249483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B7AFC1-61BD-4EDF-8609-25C6DEA9B53E}" type="slidenum">
              <a:rPr lang="en-GB" smtClean="0"/>
              <a:t>3</a:t>
            </a:fld>
            <a:endParaRPr lang="en-GB"/>
          </a:p>
        </p:txBody>
      </p:sp>
    </p:spTree>
    <p:extLst>
      <p:ext uri="{BB962C8B-B14F-4D97-AF65-F5344CB8AC3E}">
        <p14:creationId xmlns:p14="http://schemas.microsoft.com/office/powerpoint/2010/main" val="2820323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B7AFC1-61BD-4EDF-8609-25C6DEA9B53E}" type="slidenum">
              <a:rPr lang="en-GB" smtClean="0"/>
              <a:t>4</a:t>
            </a:fld>
            <a:endParaRPr lang="en-GB"/>
          </a:p>
        </p:txBody>
      </p:sp>
    </p:spTree>
    <p:extLst>
      <p:ext uri="{BB962C8B-B14F-4D97-AF65-F5344CB8AC3E}">
        <p14:creationId xmlns:p14="http://schemas.microsoft.com/office/powerpoint/2010/main" val="2842062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B7AFC1-61BD-4EDF-8609-25C6DEA9B53E}" type="slidenum">
              <a:rPr lang="en-GB" smtClean="0"/>
              <a:t>5</a:t>
            </a:fld>
            <a:endParaRPr lang="en-GB"/>
          </a:p>
        </p:txBody>
      </p:sp>
    </p:spTree>
    <p:extLst>
      <p:ext uri="{BB962C8B-B14F-4D97-AF65-F5344CB8AC3E}">
        <p14:creationId xmlns:p14="http://schemas.microsoft.com/office/powerpoint/2010/main" val="2525117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B7AFC1-61BD-4EDF-8609-25C6DEA9B53E}" type="slidenum">
              <a:rPr lang="en-GB" smtClean="0"/>
              <a:t>6</a:t>
            </a:fld>
            <a:endParaRPr lang="en-GB"/>
          </a:p>
        </p:txBody>
      </p:sp>
    </p:spTree>
    <p:extLst>
      <p:ext uri="{BB962C8B-B14F-4D97-AF65-F5344CB8AC3E}">
        <p14:creationId xmlns:p14="http://schemas.microsoft.com/office/powerpoint/2010/main" val="1029421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B7AFC1-61BD-4EDF-8609-25C6DEA9B53E}" type="slidenum">
              <a:rPr lang="en-GB" smtClean="0"/>
              <a:t>7</a:t>
            </a:fld>
            <a:endParaRPr lang="en-GB"/>
          </a:p>
        </p:txBody>
      </p:sp>
    </p:spTree>
    <p:extLst>
      <p:ext uri="{BB962C8B-B14F-4D97-AF65-F5344CB8AC3E}">
        <p14:creationId xmlns:p14="http://schemas.microsoft.com/office/powerpoint/2010/main" val="1671554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B7AFC1-61BD-4EDF-8609-25C6DEA9B53E}" type="slidenum">
              <a:rPr lang="en-GB" smtClean="0"/>
              <a:t>8</a:t>
            </a:fld>
            <a:endParaRPr lang="en-GB"/>
          </a:p>
        </p:txBody>
      </p:sp>
    </p:spTree>
    <p:extLst>
      <p:ext uri="{BB962C8B-B14F-4D97-AF65-F5344CB8AC3E}">
        <p14:creationId xmlns:p14="http://schemas.microsoft.com/office/powerpoint/2010/main" val="389527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B7AFC1-61BD-4EDF-8609-25C6DEA9B53E}" type="slidenum">
              <a:rPr lang="en-GB" smtClean="0"/>
              <a:t>9</a:t>
            </a:fld>
            <a:endParaRPr lang="en-GB"/>
          </a:p>
        </p:txBody>
      </p:sp>
    </p:spTree>
    <p:extLst>
      <p:ext uri="{BB962C8B-B14F-4D97-AF65-F5344CB8AC3E}">
        <p14:creationId xmlns:p14="http://schemas.microsoft.com/office/powerpoint/2010/main" val="1433118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19F74-6DDD-4346-507E-D32161B034D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987BC4E-7CE8-C194-2223-59E8D7A106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2000FAE-59EA-9EF3-0037-063182C54115}"/>
              </a:ext>
            </a:extLst>
          </p:cNvPr>
          <p:cNvSpPr>
            <a:spLocks noGrp="1"/>
          </p:cNvSpPr>
          <p:nvPr>
            <p:ph type="dt" sz="half" idx="10"/>
          </p:nvPr>
        </p:nvSpPr>
        <p:spPr/>
        <p:txBody>
          <a:bodyPr/>
          <a:lstStyle/>
          <a:p>
            <a:fld id="{BD48A234-D384-A546-B5BD-1285036CA968}" type="datetimeFigureOut">
              <a:rPr lang="en-US" smtClean="0"/>
              <a:t>6/11/2024</a:t>
            </a:fld>
            <a:endParaRPr lang="en-US"/>
          </a:p>
        </p:txBody>
      </p:sp>
      <p:sp>
        <p:nvSpPr>
          <p:cNvPr id="5" name="Footer Placeholder 4">
            <a:extLst>
              <a:ext uri="{FF2B5EF4-FFF2-40B4-BE49-F238E27FC236}">
                <a16:creationId xmlns:a16="http://schemas.microsoft.com/office/drawing/2014/main" id="{74382026-C33F-0683-5637-DAD0D25785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B03E0-D030-4FFB-30E5-33E173046B33}"/>
              </a:ext>
            </a:extLst>
          </p:cNvPr>
          <p:cNvSpPr>
            <a:spLocks noGrp="1"/>
          </p:cNvSpPr>
          <p:nvPr>
            <p:ph type="sldNum" sz="quarter" idx="12"/>
          </p:nvPr>
        </p:nvSpPr>
        <p:spPr/>
        <p:txBody>
          <a:bodyPr/>
          <a:lstStyle/>
          <a:p>
            <a:fld id="{90341429-E87D-0648-9EE1-D65E3BE332EA}" type="slidenum">
              <a:rPr lang="en-US" smtClean="0"/>
              <a:t>‹#›</a:t>
            </a:fld>
            <a:endParaRPr lang="en-US"/>
          </a:p>
        </p:txBody>
      </p:sp>
    </p:spTree>
    <p:extLst>
      <p:ext uri="{BB962C8B-B14F-4D97-AF65-F5344CB8AC3E}">
        <p14:creationId xmlns:p14="http://schemas.microsoft.com/office/powerpoint/2010/main" val="1737129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9DA99-9B39-9B6C-B090-B7FF574C04E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1B0D0EF-BB22-461D-F513-8C55B19BAD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D4964C6-4C46-50D6-6CF1-6135B21F3E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311208-437B-A577-B6D8-267B70D97D20}"/>
              </a:ext>
            </a:extLst>
          </p:cNvPr>
          <p:cNvSpPr>
            <a:spLocks noGrp="1"/>
          </p:cNvSpPr>
          <p:nvPr>
            <p:ph type="dt" sz="half" idx="10"/>
          </p:nvPr>
        </p:nvSpPr>
        <p:spPr/>
        <p:txBody>
          <a:bodyPr/>
          <a:lstStyle/>
          <a:p>
            <a:fld id="{BD48A234-D384-A546-B5BD-1285036CA968}" type="datetimeFigureOut">
              <a:rPr lang="en-US" smtClean="0"/>
              <a:t>6/11/2024</a:t>
            </a:fld>
            <a:endParaRPr lang="en-US"/>
          </a:p>
        </p:txBody>
      </p:sp>
      <p:sp>
        <p:nvSpPr>
          <p:cNvPr id="6" name="Footer Placeholder 5">
            <a:extLst>
              <a:ext uri="{FF2B5EF4-FFF2-40B4-BE49-F238E27FC236}">
                <a16:creationId xmlns:a16="http://schemas.microsoft.com/office/drawing/2014/main" id="{88AE4524-74DE-E4CC-6786-4A107C16F5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B2F037-E886-EEA0-32FC-06A93ED441A8}"/>
              </a:ext>
            </a:extLst>
          </p:cNvPr>
          <p:cNvSpPr>
            <a:spLocks noGrp="1"/>
          </p:cNvSpPr>
          <p:nvPr>
            <p:ph type="sldNum" sz="quarter" idx="12"/>
          </p:nvPr>
        </p:nvSpPr>
        <p:spPr/>
        <p:txBody>
          <a:bodyPr/>
          <a:lstStyle/>
          <a:p>
            <a:fld id="{90341429-E87D-0648-9EE1-D65E3BE332EA}" type="slidenum">
              <a:rPr lang="en-US" smtClean="0"/>
              <a:t>‹#›</a:t>
            </a:fld>
            <a:endParaRPr lang="en-US"/>
          </a:p>
        </p:txBody>
      </p:sp>
    </p:spTree>
    <p:extLst>
      <p:ext uri="{BB962C8B-B14F-4D97-AF65-F5344CB8AC3E}">
        <p14:creationId xmlns:p14="http://schemas.microsoft.com/office/powerpoint/2010/main" val="1941578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CF8EC-EE4D-C05B-7F43-F08D8E78E09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D777D91-0D51-3114-95E0-5AED4DC676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AEA073-85E9-895C-8C2A-72086E2BA6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1F4082B-D60B-84D6-CB11-2B29C855D9FB}"/>
              </a:ext>
            </a:extLst>
          </p:cNvPr>
          <p:cNvSpPr>
            <a:spLocks noGrp="1"/>
          </p:cNvSpPr>
          <p:nvPr>
            <p:ph type="dt" sz="half" idx="10"/>
          </p:nvPr>
        </p:nvSpPr>
        <p:spPr/>
        <p:txBody>
          <a:bodyPr/>
          <a:lstStyle/>
          <a:p>
            <a:fld id="{BD48A234-D384-A546-B5BD-1285036CA968}" type="datetimeFigureOut">
              <a:rPr lang="en-US" smtClean="0"/>
              <a:t>6/11/2024</a:t>
            </a:fld>
            <a:endParaRPr lang="en-US"/>
          </a:p>
        </p:txBody>
      </p:sp>
      <p:sp>
        <p:nvSpPr>
          <p:cNvPr id="6" name="Footer Placeholder 5">
            <a:extLst>
              <a:ext uri="{FF2B5EF4-FFF2-40B4-BE49-F238E27FC236}">
                <a16:creationId xmlns:a16="http://schemas.microsoft.com/office/drawing/2014/main" id="{53BBC261-8DB7-FC19-8FBB-27990CBEC1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01CF35-A5A3-6CA0-98A5-F5472B26639E}"/>
              </a:ext>
            </a:extLst>
          </p:cNvPr>
          <p:cNvSpPr>
            <a:spLocks noGrp="1"/>
          </p:cNvSpPr>
          <p:nvPr>
            <p:ph type="sldNum" sz="quarter" idx="12"/>
          </p:nvPr>
        </p:nvSpPr>
        <p:spPr/>
        <p:txBody>
          <a:bodyPr/>
          <a:lstStyle/>
          <a:p>
            <a:fld id="{90341429-E87D-0648-9EE1-D65E3BE332EA}" type="slidenum">
              <a:rPr lang="en-US" smtClean="0"/>
              <a:t>‹#›</a:t>
            </a:fld>
            <a:endParaRPr lang="en-US"/>
          </a:p>
        </p:txBody>
      </p:sp>
    </p:spTree>
    <p:extLst>
      <p:ext uri="{BB962C8B-B14F-4D97-AF65-F5344CB8AC3E}">
        <p14:creationId xmlns:p14="http://schemas.microsoft.com/office/powerpoint/2010/main" val="4123293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302B-466A-C076-4B80-A0216D40CCA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905AC46-2082-6557-817F-D1AF4031AEF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8B75F8D-5E1D-8908-F242-0E7875EF2C0A}"/>
              </a:ext>
            </a:extLst>
          </p:cNvPr>
          <p:cNvSpPr>
            <a:spLocks noGrp="1"/>
          </p:cNvSpPr>
          <p:nvPr>
            <p:ph type="dt" sz="half" idx="10"/>
          </p:nvPr>
        </p:nvSpPr>
        <p:spPr/>
        <p:txBody>
          <a:bodyPr/>
          <a:lstStyle/>
          <a:p>
            <a:fld id="{BD48A234-D384-A546-B5BD-1285036CA968}" type="datetimeFigureOut">
              <a:rPr lang="en-US" smtClean="0"/>
              <a:t>6/11/2024</a:t>
            </a:fld>
            <a:endParaRPr lang="en-US"/>
          </a:p>
        </p:txBody>
      </p:sp>
      <p:sp>
        <p:nvSpPr>
          <p:cNvPr id="5" name="Footer Placeholder 4">
            <a:extLst>
              <a:ext uri="{FF2B5EF4-FFF2-40B4-BE49-F238E27FC236}">
                <a16:creationId xmlns:a16="http://schemas.microsoft.com/office/drawing/2014/main" id="{6E678606-B8AE-16BA-7651-FE19D086E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4AA0B1-1AE8-D0F5-04D2-58A15CC2A1F9}"/>
              </a:ext>
            </a:extLst>
          </p:cNvPr>
          <p:cNvSpPr>
            <a:spLocks noGrp="1"/>
          </p:cNvSpPr>
          <p:nvPr>
            <p:ph type="sldNum" sz="quarter" idx="12"/>
          </p:nvPr>
        </p:nvSpPr>
        <p:spPr/>
        <p:txBody>
          <a:bodyPr/>
          <a:lstStyle/>
          <a:p>
            <a:fld id="{90341429-E87D-0648-9EE1-D65E3BE332EA}" type="slidenum">
              <a:rPr lang="en-US" smtClean="0"/>
              <a:t>‹#›</a:t>
            </a:fld>
            <a:endParaRPr lang="en-US"/>
          </a:p>
        </p:txBody>
      </p:sp>
    </p:spTree>
    <p:extLst>
      <p:ext uri="{BB962C8B-B14F-4D97-AF65-F5344CB8AC3E}">
        <p14:creationId xmlns:p14="http://schemas.microsoft.com/office/powerpoint/2010/main" val="2704040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794DD7-7732-498C-3D4B-120994598C5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E518D53-E9ED-54F4-B8EC-52468AEF5EB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D1B36A8-61FA-7EF9-4E0A-68750A2105CC}"/>
              </a:ext>
            </a:extLst>
          </p:cNvPr>
          <p:cNvSpPr>
            <a:spLocks noGrp="1"/>
          </p:cNvSpPr>
          <p:nvPr>
            <p:ph type="dt" sz="half" idx="10"/>
          </p:nvPr>
        </p:nvSpPr>
        <p:spPr/>
        <p:txBody>
          <a:bodyPr/>
          <a:lstStyle/>
          <a:p>
            <a:fld id="{BD48A234-D384-A546-B5BD-1285036CA968}" type="datetimeFigureOut">
              <a:rPr lang="en-US" smtClean="0"/>
              <a:t>6/11/2024</a:t>
            </a:fld>
            <a:endParaRPr lang="en-US"/>
          </a:p>
        </p:txBody>
      </p:sp>
      <p:sp>
        <p:nvSpPr>
          <p:cNvPr id="5" name="Footer Placeholder 4">
            <a:extLst>
              <a:ext uri="{FF2B5EF4-FFF2-40B4-BE49-F238E27FC236}">
                <a16:creationId xmlns:a16="http://schemas.microsoft.com/office/drawing/2014/main" id="{62B86D45-FDC7-4A82-A091-4B83516C9C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E49D5-FF4D-1B81-686F-3938F7C20407}"/>
              </a:ext>
            </a:extLst>
          </p:cNvPr>
          <p:cNvSpPr>
            <a:spLocks noGrp="1"/>
          </p:cNvSpPr>
          <p:nvPr>
            <p:ph type="sldNum" sz="quarter" idx="12"/>
          </p:nvPr>
        </p:nvSpPr>
        <p:spPr/>
        <p:txBody>
          <a:bodyPr/>
          <a:lstStyle/>
          <a:p>
            <a:fld id="{90341429-E87D-0648-9EE1-D65E3BE332EA}" type="slidenum">
              <a:rPr lang="en-US" smtClean="0"/>
              <a:t>‹#›</a:t>
            </a:fld>
            <a:endParaRPr lang="en-US"/>
          </a:p>
        </p:txBody>
      </p:sp>
    </p:spTree>
    <p:extLst>
      <p:ext uri="{BB962C8B-B14F-4D97-AF65-F5344CB8AC3E}">
        <p14:creationId xmlns:p14="http://schemas.microsoft.com/office/powerpoint/2010/main" val="1271560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D7EF5-CCF5-601C-D6DC-AE5F223682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ADCE720-3683-2E7B-4930-612208AF69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E2BFBAB-D0CA-E146-2D6D-B2D6C394DBB5}"/>
              </a:ext>
            </a:extLst>
          </p:cNvPr>
          <p:cNvSpPr>
            <a:spLocks noGrp="1"/>
          </p:cNvSpPr>
          <p:nvPr>
            <p:ph type="dt" sz="half" idx="10"/>
          </p:nvPr>
        </p:nvSpPr>
        <p:spPr/>
        <p:txBody>
          <a:bodyPr/>
          <a:lstStyle/>
          <a:p>
            <a:fld id="{5E359B53-84B8-4EAA-AD75-B5D4D1A0ADDF}" type="datetimeFigureOut">
              <a:rPr lang="en-GB" smtClean="0"/>
              <a:t>11/06/2024</a:t>
            </a:fld>
            <a:endParaRPr lang="en-GB"/>
          </a:p>
        </p:txBody>
      </p:sp>
      <p:sp>
        <p:nvSpPr>
          <p:cNvPr id="5" name="Footer Placeholder 4">
            <a:extLst>
              <a:ext uri="{FF2B5EF4-FFF2-40B4-BE49-F238E27FC236}">
                <a16:creationId xmlns:a16="http://schemas.microsoft.com/office/drawing/2014/main" id="{65E8FCB5-F2BF-5A2B-671E-F423A09EA0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EEF51D-4121-2086-DF07-0525D3A91BB2}"/>
              </a:ext>
            </a:extLst>
          </p:cNvPr>
          <p:cNvSpPr>
            <a:spLocks noGrp="1"/>
          </p:cNvSpPr>
          <p:nvPr>
            <p:ph type="sldNum" sz="quarter" idx="12"/>
          </p:nvPr>
        </p:nvSpPr>
        <p:spPr/>
        <p:txBody>
          <a:bodyPr/>
          <a:lstStyle/>
          <a:p>
            <a:fld id="{C9C9BA06-2110-433A-AA47-DEA94CC4108A}" type="slidenum">
              <a:rPr lang="en-GB" smtClean="0"/>
              <a:t>‹#›</a:t>
            </a:fld>
            <a:endParaRPr lang="en-GB"/>
          </a:p>
        </p:txBody>
      </p:sp>
    </p:spTree>
    <p:extLst>
      <p:ext uri="{BB962C8B-B14F-4D97-AF65-F5344CB8AC3E}">
        <p14:creationId xmlns:p14="http://schemas.microsoft.com/office/powerpoint/2010/main" val="1729142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BF810-2431-DD89-A98F-C2D8077168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33CD47-3948-6AF6-F621-8A10E1596E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A3A9BD-98A9-9615-6DAD-4C7CA02A74DB}"/>
              </a:ext>
            </a:extLst>
          </p:cNvPr>
          <p:cNvSpPr>
            <a:spLocks noGrp="1"/>
          </p:cNvSpPr>
          <p:nvPr>
            <p:ph type="dt" sz="half" idx="10"/>
          </p:nvPr>
        </p:nvSpPr>
        <p:spPr/>
        <p:txBody>
          <a:bodyPr/>
          <a:lstStyle/>
          <a:p>
            <a:fld id="{5E359B53-84B8-4EAA-AD75-B5D4D1A0ADDF}" type="datetimeFigureOut">
              <a:rPr lang="en-GB" smtClean="0"/>
              <a:t>11/06/2024</a:t>
            </a:fld>
            <a:endParaRPr lang="en-GB"/>
          </a:p>
        </p:txBody>
      </p:sp>
      <p:sp>
        <p:nvSpPr>
          <p:cNvPr id="5" name="Footer Placeholder 4">
            <a:extLst>
              <a:ext uri="{FF2B5EF4-FFF2-40B4-BE49-F238E27FC236}">
                <a16:creationId xmlns:a16="http://schemas.microsoft.com/office/drawing/2014/main" id="{C9A15E52-FCB9-C85E-314C-FF618CBCFE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595F38-9D5E-D3AE-5A89-A394359DC19F}"/>
              </a:ext>
            </a:extLst>
          </p:cNvPr>
          <p:cNvSpPr>
            <a:spLocks noGrp="1"/>
          </p:cNvSpPr>
          <p:nvPr>
            <p:ph type="sldNum" sz="quarter" idx="12"/>
          </p:nvPr>
        </p:nvSpPr>
        <p:spPr/>
        <p:txBody>
          <a:bodyPr/>
          <a:lstStyle/>
          <a:p>
            <a:fld id="{C9C9BA06-2110-433A-AA47-DEA94CC4108A}" type="slidenum">
              <a:rPr lang="en-GB" smtClean="0"/>
              <a:t>‹#›</a:t>
            </a:fld>
            <a:endParaRPr lang="en-GB"/>
          </a:p>
        </p:txBody>
      </p:sp>
    </p:spTree>
    <p:extLst>
      <p:ext uri="{BB962C8B-B14F-4D97-AF65-F5344CB8AC3E}">
        <p14:creationId xmlns:p14="http://schemas.microsoft.com/office/powerpoint/2010/main" val="1039718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70171-BABB-B6B5-0CF3-EE8C7AB0A4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BB1A242-D201-0506-720D-6D6783012C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70A11-7F01-9413-690E-F1A1802AAB9D}"/>
              </a:ext>
            </a:extLst>
          </p:cNvPr>
          <p:cNvSpPr>
            <a:spLocks noGrp="1"/>
          </p:cNvSpPr>
          <p:nvPr>
            <p:ph type="dt" sz="half" idx="10"/>
          </p:nvPr>
        </p:nvSpPr>
        <p:spPr/>
        <p:txBody>
          <a:bodyPr/>
          <a:lstStyle/>
          <a:p>
            <a:fld id="{5E359B53-84B8-4EAA-AD75-B5D4D1A0ADDF}" type="datetimeFigureOut">
              <a:rPr lang="en-GB" smtClean="0"/>
              <a:t>11/06/2024</a:t>
            </a:fld>
            <a:endParaRPr lang="en-GB"/>
          </a:p>
        </p:txBody>
      </p:sp>
      <p:sp>
        <p:nvSpPr>
          <p:cNvPr id="5" name="Footer Placeholder 4">
            <a:extLst>
              <a:ext uri="{FF2B5EF4-FFF2-40B4-BE49-F238E27FC236}">
                <a16:creationId xmlns:a16="http://schemas.microsoft.com/office/drawing/2014/main" id="{F3AC91FE-BDB2-DF08-2EF8-7A8C225B7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D7882E-162E-02C0-765C-3EDF70CD19BC}"/>
              </a:ext>
            </a:extLst>
          </p:cNvPr>
          <p:cNvSpPr>
            <a:spLocks noGrp="1"/>
          </p:cNvSpPr>
          <p:nvPr>
            <p:ph type="sldNum" sz="quarter" idx="12"/>
          </p:nvPr>
        </p:nvSpPr>
        <p:spPr/>
        <p:txBody>
          <a:bodyPr/>
          <a:lstStyle/>
          <a:p>
            <a:fld id="{C9C9BA06-2110-433A-AA47-DEA94CC4108A}" type="slidenum">
              <a:rPr lang="en-GB" smtClean="0"/>
              <a:t>‹#›</a:t>
            </a:fld>
            <a:endParaRPr lang="en-GB"/>
          </a:p>
        </p:txBody>
      </p:sp>
    </p:spTree>
    <p:extLst>
      <p:ext uri="{BB962C8B-B14F-4D97-AF65-F5344CB8AC3E}">
        <p14:creationId xmlns:p14="http://schemas.microsoft.com/office/powerpoint/2010/main" val="23789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8FA9D-45AC-4D8F-6AE6-0C4264BF21B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0A9860-A95F-B474-27F9-D88A0160EF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52DFA90-CA3A-5BA8-F312-737218B5C2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572364F-DAB5-0E66-FB3F-1234D88C1237}"/>
              </a:ext>
            </a:extLst>
          </p:cNvPr>
          <p:cNvSpPr>
            <a:spLocks noGrp="1"/>
          </p:cNvSpPr>
          <p:nvPr>
            <p:ph type="dt" sz="half" idx="10"/>
          </p:nvPr>
        </p:nvSpPr>
        <p:spPr/>
        <p:txBody>
          <a:bodyPr/>
          <a:lstStyle/>
          <a:p>
            <a:fld id="{5E359B53-84B8-4EAA-AD75-B5D4D1A0ADDF}" type="datetimeFigureOut">
              <a:rPr lang="en-GB" smtClean="0"/>
              <a:t>11/06/2024</a:t>
            </a:fld>
            <a:endParaRPr lang="en-GB"/>
          </a:p>
        </p:txBody>
      </p:sp>
      <p:sp>
        <p:nvSpPr>
          <p:cNvPr id="6" name="Footer Placeholder 5">
            <a:extLst>
              <a:ext uri="{FF2B5EF4-FFF2-40B4-BE49-F238E27FC236}">
                <a16:creationId xmlns:a16="http://schemas.microsoft.com/office/drawing/2014/main" id="{195C76ED-CC38-E2AB-9146-018BBABE51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B28DA5-74ED-4411-683B-2FEE7151F00E}"/>
              </a:ext>
            </a:extLst>
          </p:cNvPr>
          <p:cNvSpPr>
            <a:spLocks noGrp="1"/>
          </p:cNvSpPr>
          <p:nvPr>
            <p:ph type="sldNum" sz="quarter" idx="12"/>
          </p:nvPr>
        </p:nvSpPr>
        <p:spPr/>
        <p:txBody>
          <a:bodyPr/>
          <a:lstStyle/>
          <a:p>
            <a:fld id="{C9C9BA06-2110-433A-AA47-DEA94CC4108A}" type="slidenum">
              <a:rPr lang="en-GB" smtClean="0"/>
              <a:t>‹#›</a:t>
            </a:fld>
            <a:endParaRPr lang="en-GB"/>
          </a:p>
        </p:txBody>
      </p:sp>
    </p:spTree>
    <p:extLst>
      <p:ext uri="{BB962C8B-B14F-4D97-AF65-F5344CB8AC3E}">
        <p14:creationId xmlns:p14="http://schemas.microsoft.com/office/powerpoint/2010/main" val="2915914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736EB-AE96-47E1-25E5-EE0A3A865AA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AE2920-44CD-6238-A394-EFCCC4E414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413A53-C6E4-9B4B-2880-0577882E07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D135064-A247-3572-173C-B5A661CB0D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8FAD11-CBF4-07CE-1F54-94ED3EC575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2F74295-30B9-315B-49D5-676A043C9A35}"/>
              </a:ext>
            </a:extLst>
          </p:cNvPr>
          <p:cNvSpPr>
            <a:spLocks noGrp="1"/>
          </p:cNvSpPr>
          <p:nvPr>
            <p:ph type="dt" sz="half" idx="10"/>
          </p:nvPr>
        </p:nvSpPr>
        <p:spPr/>
        <p:txBody>
          <a:bodyPr/>
          <a:lstStyle/>
          <a:p>
            <a:fld id="{5E359B53-84B8-4EAA-AD75-B5D4D1A0ADDF}" type="datetimeFigureOut">
              <a:rPr lang="en-GB" smtClean="0"/>
              <a:t>11/06/2024</a:t>
            </a:fld>
            <a:endParaRPr lang="en-GB"/>
          </a:p>
        </p:txBody>
      </p:sp>
      <p:sp>
        <p:nvSpPr>
          <p:cNvPr id="8" name="Footer Placeholder 7">
            <a:extLst>
              <a:ext uri="{FF2B5EF4-FFF2-40B4-BE49-F238E27FC236}">
                <a16:creationId xmlns:a16="http://schemas.microsoft.com/office/drawing/2014/main" id="{7F349C02-2A23-9384-65F0-E7618486EA7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14B8C16-3053-C8C2-2F8A-16F552D99D19}"/>
              </a:ext>
            </a:extLst>
          </p:cNvPr>
          <p:cNvSpPr>
            <a:spLocks noGrp="1"/>
          </p:cNvSpPr>
          <p:nvPr>
            <p:ph type="sldNum" sz="quarter" idx="12"/>
          </p:nvPr>
        </p:nvSpPr>
        <p:spPr/>
        <p:txBody>
          <a:bodyPr/>
          <a:lstStyle/>
          <a:p>
            <a:fld id="{C9C9BA06-2110-433A-AA47-DEA94CC4108A}" type="slidenum">
              <a:rPr lang="en-GB" smtClean="0"/>
              <a:t>‹#›</a:t>
            </a:fld>
            <a:endParaRPr lang="en-GB"/>
          </a:p>
        </p:txBody>
      </p:sp>
    </p:spTree>
    <p:extLst>
      <p:ext uri="{BB962C8B-B14F-4D97-AF65-F5344CB8AC3E}">
        <p14:creationId xmlns:p14="http://schemas.microsoft.com/office/powerpoint/2010/main" val="8496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E2BAD-2852-CB70-93F6-DCAD8064C37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35C65BF-20C8-930D-A6D5-21E3BF2DF0DD}"/>
              </a:ext>
            </a:extLst>
          </p:cNvPr>
          <p:cNvSpPr>
            <a:spLocks noGrp="1"/>
          </p:cNvSpPr>
          <p:nvPr>
            <p:ph type="dt" sz="half" idx="10"/>
          </p:nvPr>
        </p:nvSpPr>
        <p:spPr/>
        <p:txBody>
          <a:bodyPr/>
          <a:lstStyle/>
          <a:p>
            <a:fld id="{5E359B53-84B8-4EAA-AD75-B5D4D1A0ADDF}" type="datetimeFigureOut">
              <a:rPr lang="en-GB" smtClean="0"/>
              <a:t>11/06/2024</a:t>
            </a:fld>
            <a:endParaRPr lang="en-GB"/>
          </a:p>
        </p:txBody>
      </p:sp>
      <p:sp>
        <p:nvSpPr>
          <p:cNvPr id="4" name="Footer Placeholder 3">
            <a:extLst>
              <a:ext uri="{FF2B5EF4-FFF2-40B4-BE49-F238E27FC236}">
                <a16:creationId xmlns:a16="http://schemas.microsoft.com/office/drawing/2014/main" id="{17A33C32-D0D3-D53C-2E6E-95665FE5601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5B1360-6886-9B0C-B758-4A66B89524CF}"/>
              </a:ext>
            </a:extLst>
          </p:cNvPr>
          <p:cNvSpPr>
            <a:spLocks noGrp="1"/>
          </p:cNvSpPr>
          <p:nvPr>
            <p:ph type="sldNum" sz="quarter" idx="12"/>
          </p:nvPr>
        </p:nvSpPr>
        <p:spPr/>
        <p:txBody>
          <a:bodyPr/>
          <a:lstStyle/>
          <a:p>
            <a:fld id="{C9C9BA06-2110-433A-AA47-DEA94CC4108A}" type="slidenum">
              <a:rPr lang="en-GB" smtClean="0"/>
              <a:t>‹#›</a:t>
            </a:fld>
            <a:endParaRPr lang="en-GB"/>
          </a:p>
        </p:txBody>
      </p:sp>
    </p:spTree>
    <p:extLst>
      <p:ext uri="{BB962C8B-B14F-4D97-AF65-F5344CB8AC3E}">
        <p14:creationId xmlns:p14="http://schemas.microsoft.com/office/powerpoint/2010/main" val="166808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F3423-9989-A647-6ED2-56FFD950CA4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90817C4-E607-8C84-0FFA-025128F98CE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3DACBD0-735C-5D9E-58F9-65F543290D45}"/>
              </a:ext>
            </a:extLst>
          </p:cNvPr>
          <p:cNvSpPr>
            <a:spLocks noGrp="1"/>
          </p:cNvSpPr>
          <p:nvPr>
            <p:ph type="dt" sz="half" idx="10"/>
          </p:nvPr>
        </p:nvSpPr>
        <p:spPr/>
        <p:txBody>
          <a:bodyPr/>
          <a:lstStyle/>
          <a:p>
            <a:fld id="{BD48A234-D384-A546-B5BD-1285036CA968}" type="datetimeFigureOut">
              <a:rPr lang="en-US" smtClean="0"/>
              <a:t>6/11/2024</a:t>
            </a:fld>
            <a:endParaRPr lang="en-US"/>
          </a:p>
        </p:txBody>
      </p:sp>
      <p:sp>
        <p:nvSpPr>
          <p:cNvPr id="5" name="Footer Placeholder 4">
            <a:extLst>
              <a:ext uri="{FF2B5EF4-FFF2-40B4-BE49-F238E27FC236}">
                <a16:creationId xmlns:a16="http://schemas.microsoft.com/office/drawing/2014/main" id="{86DBE896-FC93-2CAF-96FE-A3DAB46255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C4F646-54DD-4AB1-42BB-585853CBF702}"/>
              </a:ext>
            </a:extLst>
          </p:cNvPr>
          <p:cNvSpPr>
            <a:spLocks noGrp="1"/>
          </p:cNvSpPr>
          <p:nvPr>
            <p:ph type="sldNum" sz="quarter" idx="12"/>
          </p:nvPr>
        </p:nvSpPr>
        <p:spPr/>
        <p:txBody>
          <a:bodyPr/>
          <a:lstStyle/>
          <a:p>
            <a:fld id="{90341429-E87D-0648-9EE1-D65E3BE332EA}" type="slidenum">
              <a:rPr lang="en-US" smtClean="0"/>
              <a:t>‹#›</a:t>
            </a:fld>
            <a:endParaRPr lang="en-US"/>
          </a:p>
        </p:txBody>
      </p:sp>
    </p:spTree>
    <p:extLst>
      <p:ext uri="{BB962C8B-B14F-4D97-AF65-F5344CB8AC3E}">
        <p14:creationId xmlns:p14="http://schemas.microsoft.com/office/powerpoint/2010/main" val="1210883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54749D-9069-D5A9-B433-64C04BAECA0A}"/>
              </a:ext>
            </a:extLst>
          </p:cNvPr>
          <p:cNvSpPr>
            <a:spLocks noGrp="1"/>
          </p:cNvSpPr>
          <p:nvPr>
            <p:ph type="dt" sz="half" idx="10"/>
          </p:nvPr>
        </p:nvSpPr>
        <p:spPr/>
        <p:txBody>
          <a:bodyPr/>
          <a:lstStyle/>
          <a:p>
            <a:fld id="{5E359B53-84B8-4EAA-AD75-B5D4D1A0ADDF}" type="datetimeFigureOut">
              <a:rPr lang="en-GB" smtClean="0"/>
              <a:t>11/06/2024</a:t>
            </a:fld>
            <a:endParaRPr lang="en-GB"/>
          </a:p>
        </p:txBody>
      </p:sp>
      <p:sp>
        <p:nvSpPr>
          <p:cNvPr id="3" name="Footer Placeholder 2">
            <a:extLst>
              <a:ext uri="{FF2B5EF4-FFF2-40B4-BE49-F238E27FC236}">
                <a16:creationId xmlns:a16="http://schemas.microsoft.com/office/drawing/2014/main" id="{BCC426A9-70B9-2B31-B868-BED6E2520E2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5767EE4-C0CA-C2FA-0C04-67818D098546}"/>
              </a:ext>
            </a:extLst>
          </p:cNvPr>
          <p:cNvSpPr>
            <a:spLocks noGrp="1"/>
          </p:cNvSpPr>
          <p:nvPr>
            <p:ph type="sldNum" sz="quarter" idx="12"/>
          </p:nvPr>
        </p:nvSpPr>
        <p:spPr/>
        <p:txBody>
          <a:bodyPr/>
          <a:lstStyle/>
          <a:p>
            <a:fld id="{C9C9BA06-2110-433A-AA47-DEA94CC4108A}" type="slidenum">
              <a:rPr lang="en-GB" smtClean="0"/>
              <a:t>‹#›</a:t>
            </a:fld>
            <a:endParaRPr lang="en-GB"/>
          </a:p>
        </p:txBody>
      </p:sp>
    </p:spTree>
    <p:extLst>
      <p:ext uri="{BB962C8B-B14F-4D97-AF65-F5344CB8AC3E}">
        <p14:creationId xmlns:p14="http://schemas.microsoft.com/office/powerpoint/2010/main" val="4256459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D1EAA-40E6-F2B3-2929-3BFB0022D7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11D01F-14ED-E19B-BCA5-E90C1FB9F4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A04331E-7FD7-F545-FCD6-E6AFA368A3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3253B0-CE1A-C9E9-700D-42D2CC70520C}"/>
              </a:ext>
            </a:extLst>
          </p:cNvPr>
          <p:cNvSpPr>
            <a:spLocks noGrp="1"/>
          </p:cNvSpPr>
          <p:nvPr>
            <p:ph type="dt" sz="half" idx="10"/>
          </p:nvPr>
        </p:nvSpPr>
        <p:spPr/>
        <p:txBody>
          <a:bodyPr/>
          <a:lstStyle/>
          <a:p>
            <a:fld id="{5E359B53-84B8-4EAA-AD75-B5D4D1A0ADDF}" type="datetimeFigureOut">
              <a:rPr lang="en-GB" smtClean="0"/>
              <a:t>11/06/2024</a:t>
            </a:fld>
            <a:endParaRPr lang="en-GB"/>
          </a:p>
        </p:txBody>
      </p:sp>
      <p:sp>
        <p:nvSpPr>
          <p:cNvPr id="6" name="Footer Placeholder 5">
            <a:extLst>
              <a:ext uri="{FF2B5EF4-FFF2-40B4-BE49-F238E27FC236}">
                <a16:creationId xmlns:a16="http://schemas.microsoft.com/office/drawing/2014/main" id="{2EECC41A-B74F-A0F4-DECD-FED2AA79C6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3B29AF-4B23-A887-40AA-8529E2AA6BBF}"/>
              </a:ext>
            </a:extLst>
          </p:cNvPr>
          <p:cNvSpPr>
            <a:spLocks noGrp="1"/>
          </p:cNvSpPr>
          <p:nvPr>
            <p:ph type="sldNum" sz="quarter" idx="12"/>
          </p:nvPr>
        </p:nvSpPr>
        <p:spPr/>
        <p:txBody>
          <a:bodyPr/>
          <a:lstStyle/>
          <a:p>
            <a:fld id="{C9C9BA06-2110-433A-AA47-DEA94CC4108A}" type="slidenum">
              <a:rPr lang="en-GB" smtClean="0"/>
              <a:t>‹#›</a:t>
            </a:fld>
            <a:endParaRPr lang="en-GB"/>
          </a:p>
        </p:txBody>
      </p:sp>
    </p:spTree>
    <p:extLst>
      <p:ext uri="{BB962C8B-B14F-4D97-AF65-F5344CB8AC3E}">
        <p14:creationId xmlns:p14="http://schemas.microsoft.com/office/powerpoint/2010/main" val="2533508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EB66B-749C-592C-E523-9A19528DC5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8E7EE1C-A180-F266-EEE3-7CEEF95BD7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7AD3DC1-D200-A4F0-D795-E2A55ECCF8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95FB0D-A595-D7D8-99B3-416C16728060}"/>
              </a:ext>
            </a:extLst>
          </p:cNvPr>
          <p:cNvSpPr>
            <a:spLocks noGrp="1"/>
          </p:cNvSpPr>
          <p:nvPr>
            <p:ph type="dt" sz="half" idx="10"/>
          </p:nvPr>
        </p:nvSpPr>
        <p:spPr/>
        <p:txBody>
          <a:bodyPr/>
          <a:lstStyle/>
          <a:p>
            <a:fld id="{5E359B53-84B8-4EAA-AD75-B5D4D1A0ADDF}" type="datetimeFigureOut">
              <a:rPr lang="en-GB" smtClean="0"/>
              <a:t>11/06/2024</a:t>
            </a:fld>
            <a:endParaRPr lang="en-GB"/>
          </a:p>
        </p:txBody>
      </p:sp>
      <p:sp>
        <p:nvSpPr>
          <p:cNvPr id="6" name="Footer Placeholder 5">
            <a:extLst>
              <a:ext uri="{FF2B5EF4-FFF2-40B4-BE49-F238E27FC236}">
                <a16:creationId xmlns:a16="http://schemas.microsoft.com/office/drawing/2014/main" id="{B0A07B9C-2AB3-3C7B-E43E-59A762446A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88C04C-86C9-9657-BCCE-6CE41089EDF4}"/>
              </a:ext>
            </a:extLst>
          </p:cNvPr>
          <p:cNvSpPr>
            <a:spLocks noGrp="1"/>
          </p:cNvSpPr>
          <p:nvPr>
            <p:ph type="sldNum" sz="quarter" idx="12"/>
          </p:nvPr>
        </p:nvSpPr>
        <p:spPr/>
        <p:txBody>
          <a:bodyPr/>
          <a:lstStyle/>
          <a:p>
            <a:fld id="{C9C9BA06-2110-433A-AA47-DEA94CC4108A}" type="slidenum">
              <a:rPr lang="en-GB" smtClean="0"/>
              <a:t>‹#›</a:t>
            </a:fld>
            <a:endParaRPr lang="en-GB"/>
          </a:p>
        </p:txBody>
      </p:sp>
    </p:spTree>
    <p:extLst>
      <p:ext uri="{BB962C8B-B14F-4D97-AF65-F5344CB8AC3E}">
        <p14:creationId xmlns:p14="http://schemas.microsoft.com/office/powerpoint/2010/main" val="835149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30C81-F583-6EA6-BE54-CEB05826BC1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33AA7B-C0E4-CBAE-19DD-FF9E2C11E9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70EBB2-DF0C-D7C9-AFC6-F7916C4C0D46}"/>
              </a:ext>
            </a:extLst>
          </p:cNvPr>
          <p:cNvSpPr>
            <a:spLocks noGrp="1"/>
          </p:cNvSpPr>
          <p:nvPr>
            <p:ph type="dt" sz="half" idx="10"/>
          </p:nvPr>
        </p:nvSpPr>
        <p:spPr/>
        <p:txBody>
          <a:bodyPr/>
          <a:lstStyle/>
          <a:p>
            <a:fld id="{5E359B53-84B8-4EAA-AD75-B5D4D1A0ADDF}" type="datetimeFigureOut">
              <a:rPr lang="en-GB" smtClean="0"/>
              <a:t>11/06/2024</a:t>
            </a:fld>
            <a:endParaRPr lang="en-GB"/>
          </a:p>
        </p:txBody>
      </p:sp>
      <p:sp>
        <p:nvSpPr>
          <p:cNvPr id="5" name="Footer Placeholder 4">
            <a:extLst>
              <a:ext uri="{FF2B5EF4-FFF2-40B4-BE49-F238E27FC236}">
                <a16:creationId xmlns:a16="http://schemas.microsoft.com/office/drawing/2014/main" id="{CDFE359A-734F-E13C-908A-EB4940D495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34CBC7-A8F4-AA58-0912-55983841F0CE}"/>
              </a:ext>
            </a:extLst>
          </p:cNvPr>
          <p:cNvSpPr>
            <a:spLocks noGrp="1"/>
          </p:cNvSpPr>
          <p:nvPr>
            <p:ph type="sldNum" sz="quarter" idx="12"/>
          </p:nvPr>
        </p:nvSpPr>
        <p:spPr/>
        <p:txBody>
          <a:bodyPr/>
          <a:lstStyle/>
          <a:p>
            <a:fld id="{C9C9BA06-2110-433A-AA47-DEA94CC4108A}" type="slidenum">
              <a:rPr lang="en-GB" smtClean="0"/>
              <a:t>‹#›</a:t>
            </a:fld>
            <a:endParaRPr lang="en-GB"/>
          </a:p>
        </p:txBody>
      </p:sp>
    </p:spTree>
    <p:extLst>
      <p:ext uri="{BB962C8B-B14F-4D97-AF65-F5344CB8AC3E}">
        <p14:creationId xmlns:p14="http://schemas.microsoft.com/office/powerpoint/2010/main" val="2659027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CD8189-B6E3-1CF9-240D-1B02BE4FC6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6C648F-954E-BD1F-F4BF-67D14CFCCC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24E3B0-7352-067D-72FC-3932E6FCBD9A}"/>
              </a:ext>
            </a:extLst>
          </p:cNvPr>
          <p:cNvSpPr>
            <a:spLocks noGrp="1"/>
          </p:cNvSpPr>
          <p:nvPr>
            <p:ph type="dt" sz="half" idx="10"/>
          </p:nvPr>
        </p:nvSpPr>
        <p:spPr/>
        <p:txBody>
          <a:bodyPr/>
          <a:lstStyle/>
          <a:p>
            <a:fld id="{5E359B53-84B8-4EAA-AD75-B5D4D1A0ADDF}" type="datetimeFigureOut">
              <a:rPr lang="en-GB" smtClean="0"/>
              <a:t>11/06/2024</a:t>
            </a:fld>
            <a:endParaRPr lang="en-GB"/>
          </a:p>
        </p:txBody>
      </p:sp>
      <p:sp>
        <p:nvSpPr>
          <p:cNvPr id="5" name="Footer Placeholder 4">
            <a:extLst>
              <a:ext uri="{FF2B5EF4-FFF2-40B4-BE49-F238E27FC236}">
                <a16:creationId xmlns:a16="http://schemas.microsoft.com/office/drawing/2014/main" id="{9EAA4197-AA05-830D-9FD9-11AF349D18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C019F2-81A3-ECE6-889C-D865D2B488FD}"/>
              </a:ext>
            </a:extLst>
          </p:cNvPr>
          <p:cNvSpPr>
            <a:spLocks noGrp="1"/>
          </p:cNvSpPr>
          <p:nvPr>
            <p:ph type="sldNum" sz="quarter" idx="12"/>
          </p:nvPr>
        </p:nvSpPr>
        <p:spPr/>
        <p:txBody>
          <a:bodyPr/>
          <a:lstStyle/>
          <a:p>
            <a:fld id="{C9C9BA06-2110-433A-AA47-DEA94CC4108A}" type="slidenum">
              <a:rPr lang="en-GB" smtClean="0"/>
              <a:t>‹#›</a:t>
            </a:fld>
            <a:endParaRPr lang="en-GB"/>
          </a:p>
        </p:txBody>
      </p:sp>
    </p:spTree>
    <p:extLst>
      <p:ext uri="{BB962C8B-B14F-4D97-AF65-F5344CB8AC3E}">
        <p14:creationId xmlns:p14="http://schemas.microsoft.com/office/powerpoint/2010/main" val="40461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855A6C-41B9-4F8D-AC81-2BA02CA735E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5D61FF95-233C-4572-9F24-0FCA05D76AF3}"/>
              </a:ext>
            </a:extLst>
          </p:cNvPr>
          <p:cNvPicPr>
            <a:picLocks noChangeAspect="1"/>
          </p:cNvPicPr>
          <p:nvPr userDrawn="1"/>
        </p:nvPicPr>
        <p:blipFill>
          <a:blip r:embed="rId3"/>
          <a:stretch>
            <a:fillRect/>
          </a:stretch>
        </p:blipFill>
        <p:spPr>
          <a:xfrm>
            <a:off x="8052794" y="0"/>
            <a:ext cx="4139206" cy="2809127"/>
          </a:xfrm>
          <a:prstGeom prst="rect">
            <a:avLst/>
          </a:prstGeom>
        </p:spPr>
      </p:pic>
      <p:pic>
        <p:nvPicPr>
          <p:cNvPr id="9" name="Content Placeholder 4">
            <a:extLst>
              <a:ext uri="{FF2B5EF4-FFF2-40B4-BE49-F238E27FC236}">
                <a16:creationId xmlns:a16="http://schemas.microsoft.com/office/drawing/2014/main" id="{8D801EF5-FF46-4E2A-BA50-815CBE6042E8}"/>
              </a:ext>
            </a:extLst>
          </p:cNvPr>
          <p:cNvPicPr>
            <a:picLocks noChangeAspect="1"/>
          </p:cNvPicPr>
          <p:nvPr userDrawn="1"/>
        </p:nvPicPr>
        <p:blipFill>
          <a:blip r:embed="rId4"/>
          <a:stretch>
            <a:fillRect/>
          </a:stretch>
        </p:blipFill>
        <p:spPr>
          <a:xfrm>
            <a:off x="177800" y="6146800"/>
            <a:ext cx="2004250" cy="600075"/>
          </a:xfrm>
          <a:prstGeom prst="rect">
            <a:avLst/>
          </a:prstGeom>
        </p:spPr>
      </p:pic>
    </p:spTree>
    <p:extLst>
      <p:ext uri="{BB962C8B-B14F-4D97-AF65-F5344CB8AC3E}">
        <p14:creationId xmlns:p14="http://schemas.microsoft.com/office/powerpoint/2010/main" val="1587062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1086612-A597-4A8C-A338-E5638295AB83}"/>
              </a:ext>
            </a:extLst>
          </p:cNvPr>
          <p:cNvPicPr>
            <a:picLocks noChangeAspect="1"/>
          </p:cNvPicPr>
          <p:nvPr userDrawn="1"/>
        </p:nvPicPr>
        <p:blipFill>
          <a:blip r:embed="rId2"/>
          <a:stretch>
            <a:fillRect/>
          </a:stretch>
        </p:blipFill>
        <p:spPr>
          <a:xfrm>
            <a:off x="0" y="0"/>
            <a:ext cx="12192000" cy="6857999"/>
          </a:xfrm>
          <a:prstGeom prst="rect">
            <a:avLst/>
          </a:prstGeom>
        </p:spPr>
      </p:pic>
      <p:pic>
        <p:nvPicPr>
          <p:cNvPr id="13" name="Content Placeholder 4">
            <a:extLst>
              <a:ext uri="{FF2B5EF4-FFF2-40B4-BE49-F238E27FC236}">
                <a16:creationId xmlns:a16="http://schemas.microsoft.com/office/drawing/2014/main" id="{6D70FEB1-CEE0-4900-A615-53BBB0289728}"/>
              </a:ext>
            </a:extLst>
          </p:cNvPr>
          <p:cNvPicPr>
            <a:picLocks noChangeAspect="1"/>
          </p:cNvPicPr>
          <p:nvPr userDrawn="1"/>
        </p:nvPicPr>
        <p:blipFill>
          <a:blip r:embed="rId3"/>
          <a:stretch>
            <a:fillRect/>
          </a:stretch>
        </p:blipFill>
        <p:spPr>
          <a:xfrm>
            <a:off x="177800" y="6146800"/>
            <a:ext cx="2004250" cy="600075"/>
          </a:xfrm>
          <a:prstGeom prst="rect">
            <a:avLst/>
          </a:prstGeom>
        </p:spPr>
      </p:pic>
      <p:pic>
        <p:nvPicPr>
          <p:cNvPr id="2" name="Picture 1">
            <a:extLst>
              <a:ext uri="{FF2B5EF4-FFF2-40B4-BE49-F238E27FC236}">
                <a16:creationId xmlns:a16="http://schemas.microsoft.com/office/drawing/2014/main" id="{443A17E1-F96F-642D-31E9-69ADF6D70080}"/>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9437877" y="4158000"/>
            <a:ext cx="2754123" cy="2700000"/>
          </a:xfrm>
          <a:prstGeom prst="rect">
            <a:avLst/>
          </a:prstGeom>
        </p:spPr>
      </p:pic>
    </p:spTree>
    <p:extLst>
      <p:ext uri="{BB962C8B-B14F-4D97-AF65-F5344CB8AC3E}">
        <p14:creationId xmlns:p14="http://schemas.microsoft.com/office/powerpoint/2010/main" val="3086130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F265BC-7873-5C29-FCC2-E7B3BECC15D9}"/>
              </a:ext>
            </a:extLst>
          </p:cNvPr>
          <p:cNvPicPr>
            <a:picLocks noChangeAspect="1"/>
          </p:cNvPicPr>
          <p:nvPr userDrawn="1"/>
        </p:nvPicPr>
        <p:blipFill>
          <a:blip r:embed="rId2"/>
          <a:stretch>
            <a:fillRect/>
          </a:stretch>
        </p:blipFill>
        <p:spPr>
          <a:xfrm>
            <a:off x="0" y="0"/>
            <a:ext cx="12192000" cy="6857999"/>
          </a:xfrm>
          <a:prstGeom prst="rect">
            <a:avLst/>
          </a:prstGeom>
        </p:spPr>
      </p:pic>
      <p:pic>
        <p:nvPicPr>
          <p:cNvPr id="8" name="Picture 7">
            <a:extLst>
              <a:ext uri="{FF2B5EF4-FFF2-40B4-BE49-F238E27FC236}">
                <a16:creationId xmlns:a16="http://schemas.microsoft.com/office/drawing/2014/main" id="{5D61FF95-233C-4572-9F24-0FCA05D76AF3}"/>
              </a:ext>
            </a:extLst>
          </p:cNvPr>
          <p:cNvPicPr>
            <a:picLocks noChangeAspect="1"/>
          </p:cNvPicPr>
          <p:nvPr userDrawn="1"/>
        </p:nvPicPr>
        <p:blipFill>
          <a:blip r:embed="rId3"/>
          <a:stretch>
            <a:fillRect/>
          </a:stretch>
        </p:blipFill>
        <p:spPr>
          <a:xfrm>
            <a:off x="8052794" y="0"/>
            <a:ext cx="4139206" cy="2809127"/>
          </a:xfrm>
          <a:prstGeom prst="rect">
            <a:avLst/>
          </a:prstGeom>
        </p:spPr>
      </p:pic>
      <p:pic>
        <p:nvPicPr>
          <p:cNvPr id="9" name="Content Placeholder 4">
            <a:extLst>
              <a:ext uri="{FF2B5EF4-FFF2-40B4-BE49-F238E27FC236}">
                <a16:creationId xmlns:a16="http://schemas.microsoft.com/office/drawing/2014/main" id="{8D801EF5-FF46-4E2A-BA50-815CBE6042E8}"/>
              </a:ext>
            </a:extLst>
          </p:cNvPr>
          <p:cNvPicPr>
            <a:picLocks noChangeAspect="1"/>
          </p:cNvPicPr>
          <p:nvPr userDrawn="1"/>
        </p:nvPicPr>
        <p:blipFill>
          <a:blip r:embed="rId4"/>
          <a:stretch>
            <a:fillRect/>
          </a:stretch>
        </p:blipFill>
        <p:spPr>
          <a:xfrm>
            <a:off x="177800" y="6146800"/>
            <a:ext cx="2004250" cy="600075"/>
          </a:xfrm>
          <a:prstGeom prst="rect">
            <a:avLst/>
          </a:prstGeom>
        </p:spPr>
      </p:pic>
    </p:spTree>
    <p:extLst>
      <p:ext uri="{BB962C8B-B14F-4D97-AF65-F5344CB8AC3E}">
        <p14:creationId xmlns:p14="http://schemas.microsoft.com/office/powerpoint/2010/main" val="1609219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ADD7F18-96DA-495E-A0B1-8E24F6D50831}"/>
              </a:ext>
            </a:extLst>
          </p:cNvPr>
          <p:cNvPicPr>
            <a:picLocks noChangeAspect="1"/>
          </p:cNvPicPr>
          <p:nvPr userDrawn="1"/>
        </p:nvPicPr>
        <p:blipFill>
          <a:blip r:embed="rId2"/>
          <a:stretch>
            <a:fillRect/>
          </a:stretch>
        </p:blipFill>
        <p:spPr>
          <a:xfrm>
            <a:off x="0" y="0"/>
            <a:ext cx="12192000" cy="6857999"/>
          </a:xfrm>
          <a:prstGeom prst="rect">
            <a:avLst/>
          </a:prstGeom>
        </p:spPr>
      </p:pic>
      <p:pic>
        <p:nvPicPr>
          <p:cNvPr id="10" name="Content Placeholder 4">
            <a:extLst>
              <a:ext uri="{FF2B5EF4-FFF2-40B4-BE49-F238E27FC236}">
                <a16:creationId xmlns:a16="http://schemas.microsoft.com/office/drawing/2014/main" id="{B0144D5B-79A1-4250-B97B-59E1901E61B2}"/>
              </a:ext>
            </a:extLst>
          </p:cNvPr>
          <p:cNvPicPr>
            <a:picLocks noChangeAspect="1"/>
          </p:cNvPicPr>
          <p:nvPr userDrawn="1"/>
        </p:nvPicPr>
        <p:blipFill>
          <a:blip r:embed="rId3"/>
          <a:stretch>
            <a:fillRect/>
          </a:stretch>
        </p:blipFill>
        <p:spPr>
          <a:xfrm>
            <a:off x="177800" y="6146800"/>
            <a:ext cx="2004250" cy="600075"/>
          </a:xfrm>
          <a:prstGeom prst="rect">
            <a:avLst/>
          </a:prstGeom>
        </p:spPr>
      </p:pic>
      <p:pic>
        <p:nvPicPr>
          <p:cNvPr id="2" name="Picture 1">
            <a:extLst>
              <a:ext uri="{FF2B5EF4-FFF2-40B4-BE49-F238E27FC236}">
                <a16:creationId xmlns:a16="http://schemas.microsoft.com/office/drawing/2014/main" id="{BF4F69DF-BFE7-4478-F014-81A8984370E7}"/>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9437877" y="4158000"/>
            <a:ext cx="2754123" cy="2700000"/>
          </a:xfrm>
          <a:prstGeom prst="rect">
            <a:avLst/>
          </a:prstGeom>
        </p:spPr>
      </p:pic>
    </p:spTree>
    <p:extLst>
      <p:ext uri="{BB962C8B-B14F-4D97-AF65-F5344CB8AC3E}">
        <p14:creationId xmlns:p14="http://schemas.microsoft.com/office/powerpoint/2010/main" val="1376642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ADD7F18-96DA-495E-A0B1-8E24F6D50831}"/>
              </a:ext>
            </a:extLst>
          </p:cNvPr>
          <p:cNvPicPr>
            <a:picLocks noChangeAspect="1"/>
          </p:cNvPicPr>
          <p:nvPr userDrawn="1"/>
        </p:nvPicPr>
        <p:blipFill>
          <a:blip r:embed="rId2"/>
          <a:stretch>
            <a:fillRect/>
          </a:stretch>
        </p:blipFill>
        <p:spPr>
          <a:xfrm>
            <a:off x="0" y="0"/>
            <a:ext cx="12192000" cy="6857999"/>
          </a:xfrm>
          <a:prstGeom prst="rect">
            <a:avLst/>
          </a:prstGeom>
        </p:spPr>
      </p:pic>
      <p:pic>
        <p:nvPicPr>
          <p:cNvPr id="9" name="Picture 8">
            <a:extLst>
              <a:ext uri="{FF2B5EF4-FFF2-40B4-BE49-F238E27FC236}">
                <a16:creationId xmlns:a16="http://schemas.microsoft.com/office/drawing/2014/main" id="{44DF4C2F-F685-4D40-B9A0-36E0AEA8C1C5}"/>
              </a:ext>
            </a:extLst>
          </p:cNvPr>
          <p:cNvPicPr>
            <a:picLocks noChangeAspect="1"/>
          </p:cNvPicPr>
          <p:nvPr userDrawn="1"/>
        </p:nvPicPr>
        <p:blipFill rotWithShape="1">
          <a:blip r:embed="rId3"/>
          <a:srcRect r="38251" b="3592"/>
          <a:stretch/>
        </p:blipFill>
        <p:spPr>
          <a:xfrm>
            <a:off x="9982200" y="2661450"/>
            <a:ext cx="2209800" cy="4196550"/>
          </a:xfrm>
          <a:prstGeom prst="rect">
            <a:avLst/>
          </a:prstGeom>
        </p:spPr>
      </p:pic>
      <p:pic>
        <p:nvPicPr>
          <p:cNvPr id="10" name="Content Placeholder 4">
            <a:extLst>
              <a:ext uri="{FF2B5EF4-FFF2-40B4-BE49-F238E27FC236}">
                <a16:creationId xmlns:a16="http://schemas.microsoft.com/office/drawing/2014/main" id="{B0144D5B-79A1-4250-B97B-59E1901E61B2}"/>
              </a:ext>
            </a:extLst>
          </p:cNvPr>
          <p:cNvPicPr>
            <a:picLocks noChangeAspect="1"/>
          </p:cNvPicPr>
          <p:nvPr userDrawn="1"/>
        </p:nvPicPr>
        <p:blipFill>
          <a:blip r:embed="rId4"/>
          <a:stretch>
            <a:fillRect/>
          </a:stretch>
        </p:blipFill>
        <p:spPr>
          <a:xfrm>
            <a:off x="177800" y="6146800"/>
            <a:ext cx="2004250" cy="600075"/>
          </a:xfrm>
          <a:prstGeom prst="rect">
            <a:avLst/>
          </a:prstGeom>
        </p:spPr>
      </p:pic>
    </p:spTree>
    <p:extLst>
      <p:ext uri="{BB962C8B-B14F-4D97-AF65-F5344CB8AC3E}">
        <p14:creationId xmlns:p14="http://schemas.microsoft.com/office/powerpoint/2010/main" val="636320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754B4-84D4-87BE-A5B0-CEC04843B94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EBB1AA5-115F-5E20-6D5E-B2862F242122}"/>
              </a:ext>
            </a:extLst>
          </p:cNvPr>
          <p:cNvSpPr>
            <a:spLocks noGrp="1"/>
          </p:cNvSpPr>
          <p:nvPr>
            <p:ph type="dt" sz="half" idx="10"/>
          </p:nvPr>
        </p:nvSpPr>
        <p:spPr/>
        <p:txBody>
          <a:bodyPr/>
          <a:lstStyle/>
          <a:p>
            <a:fld id="{BD48A234-D384-A546-B5BD-1285036CA968}" type="datetimeFigureOut">
              <a:rPr lang="en-US" smtClean="0"/>
              <a:t>6/11/2024</a:t>
            </a:fld>
            <a:endParaRPr lang="en-US"/>
          </a:p>
        </p:txBody>
      </p:sp>
      <p:sp>
        <p:nvSpPr>
          <p:cNvPr id="4" name="Footer Placeholder 3">
            <a:extLst>
              <a:ext uri="{FF2B5EF4-FFF2-40B4-BE49-F238E27FC236}">
                <a16:creationId xmlns:a16="http://schemas.microsoft.com/office/drawing/2014/main" id="{6B6C3FAE-307E-6A41-7E4B-35466F8643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D34440-3FBD-0180-3CE0-B0295908D97D}"/>
              </a:ext>
            </a:extLst>
          </p:cNvPr>
          <p:cNvSpPr>
            <a:spLocks noGrp="1"/>
          </p:cNvSpPr>
          <p:nvPr>
            <p:ph type="sldNum" sz="quarter" idx="12"/>
          </p:nvPr>
        </p:nvSpPr>
        <p:spPr/>
        <p:txBody>
          <a:bodyPr/>
          <a:lstStyle/>
          <a:p>
            <a:fld id="{90341429-E87D-0648-9EE1-D65E3BE332EA}" type="slidenum">
              <a:rPr lang="en-US" smtClean="0"/>
              <a:t>‹#›</a:t>
            </a:fld>
            <a:endParaRPr lang="en-US"/>
          </a:p>
        </p:txBody>
      </p:sp>
    </p:spTree>
    <p:extLst>
      <p:ext uri="{BB962C8B-B14F-4D97-AF65-F5344CB8AC3E}">
        <p14:creationId xmlns:p14="http://schemas.microsoft.com/office/powerpoint/2010/main" val="695836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7DB452-C701-4E9C-0D58-E1FA62C7A5CE}"/>
              </a:ext>
            </a:extLst>
          </p:cNvPr>
          <p:cNvSpPr>
            <a:spLocks noGrp="1"/>
          </p:cNvSpPr>
          <p:nvPr>
            <p:ph type="dt" sz="half" idx="10"/>
          </p:nvPr>
        </p:nvSpPr>
        <p:spPr/>
        <p:txBody>
          <a:bodyPr/>
          <a:lstStyle/>
          <a:p>
            <a:fld id="{BD48A234-D384-A546-B5BD-1285036CA968}" type="datetimeFigureOut">
              <a:rPr lang="en-US" smtClean="0"/>
              <a:t>6/11/2024</a:t>
            </a:fld>
            <a:endParaRPr lang="en-US"/>
          </a:p>
        </p:txBody>
      </p:sp>
      <p:sp>
        <p:nvSpPr>
          <p:cNvPr id="3" name="Footer Placeholder 2">
            <a:extLst>
              <a:ext uri="{FF2B5EF4-FFF2-40B4-BE49-F238E27FC236}">
                <a16:creationId xmlns:a16="http://schemas.microsoft.com/office/drawing/2014/main" id="{CC8B61C0-1F2B-DF40-DECE-81AA140A13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F96220-A671-9430-EF69-EA5E00DBD53F}"/>
              </a:ext>
            </a:extLst>
          </p:cNvPr>
          <p:cNvSpPr>
            <a:spLocks noGrp="1"/>
          </p:cNvSpPr>
          <p:nvPr>
            <p:ph type="sldNum" sz="quarter" idx="12"/>
          </p:nvPr>
        </p:nvSpPr>
        <p:spPr/>
        <p:txBody>
          <a:bodyPr/>
          <a:lstStyle/>
          <a:p>
            <a:fld id="{90341429-E87D-0648-9EE1-D65E3BE332EA}" type="slidenum">
              <a:rPr lang="en-US" smtClean="0"/>
              <a:t>‹#›</a:t>
            </a:fld>
            <a:endParaRPr lang="en-US"/>
          </a:p>
        </p:txBody>
      </p:sp>
    </p:spTree>
    <p:extLst>
      <p:ext uri="{BB962C8B-B14F-4D97-AF65-F5344CB8AC3E}">
        <p14:creationId xmlns:p14="http://schemas.microsoft.com/office/powerpoint/2010/main" val="1932609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A737D8-EA9A-06DB-6D30-707E18E2D0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F9A6E93-AFFA-4D0F-CC12-1DFA6CEFFD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7C7B5B7-94A3-1D1B-1CBC-6B3701E70D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48A234-D384-A546-B5BD-1285036CA968}" type="datetimeFigureOut">
              <a:rPr lang="en-US" smtClean="0"/>
              <a:t>6/11/2024</a:t>
            </a:fld>
            <a:endParaRPr lang="en-US"/>
          </a:p>
        </p:txBody>
      </p:sp>
      <p:sp>
        <p:nvSpPr>
          <p:cNvPr id="5" name="Footer Placeholder 4">
            <a:extLst>
              <a:ext uri="{FF2B5EF4-FFF2-40B4-BE49-F238E27FC236}">
                <a16:creationId xmlns:a16="http://schemas.microsoft.com/office/drawing/2014/main" id="{011E3ABD-79AF-7F99-8D51-AE974E0009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10CE37-321E-9F9C-7215-951E8F6F2B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41429-E87D-0648-9EE1-D65E3BE332EA}" type="slidenum">
              <a:rPr lang="en-US" smtClean="0"/>
              <a:t>‹#›</a:t>
            </a:fld>
            <a:endParaRPr lang="en-US"/>
          </a:p>
        </p:txBody>
      </p:sp>
    </p:spTree>
    <p:extLst>
      <p:ext uri="{BB962C8B-B14F-4D97-AF65-F5344CB8AC3E}">
        <p14:creationId xmlns:p14="http://schemas.microsoft.com/office/powerpoint/2010/main" val="580392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72" r:id="rId5"/>
    <p:sldLayoutId id="2147483673" r:id="rId6"/>
    <p:sldLayoutId id="2147483652"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55148F-613D-CE25-1B94-49B02D8938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15CD574-2A92-3681-405E-6148F3790E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22FFC3-779C-B93F-58EA-16DF2CE717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59B53-84B8-4EAA-AD75-B5D4D1A0ADDF}" type="datetimeFigureOut">
              <a:rPr lang="en-GB" smtClean="0"/>
              <a:t>11/06/2024</a:t>
            </a:fld>
            <a:endParaRPr lang="en-GB"/>
          </a:p>
        </p:txBody>
      </p:sp>
      <p:sp>
        <p:nvSpPr>
          <p:cNvPr id="5" name="Footer Placeholder 4">
            <a:extLst>
              <a:ext uri="{FF2B5EF4-FFF2-40B4-BE49-F238E27FC236}">
                <a16:creationId xmlns:a16="http://schemas.microsoft.com/office/drawing/2014/main" id="{098EA02A-2EA3-EA34-4A47-4E6A0DB5CA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C790965-8AD9-DE61-ED82-956F246333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9BA06-2110-433A-AA47-DEA94CC4108A}" type="slidenum">
              <a:rPr lang="en-GB" smtClean="0"/>
              <a:t>‹#›</a:t>
            </a:fld>
            <a:endParaRPr lang="en-GB"/>
          </a:p>
        </p:txBody>
      </p:sp>
    </p:spTree>
    <p:extLst>
      <p:ext uri="{BB962C8B-B14F-4D97-AF65-F5344CB8AC3E}">
        <p14:creationId xmlns:p14="http://schemas.microsoft.com/office/powerpoint/2010/main" val="1515576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3.sv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svg"/><Relationship Id="rId12" Type="http://schemas.openxmlformats.org/officeDocument/2006/relationships/image" Target="../media/image32.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25.png"/><Relationship Id="rId9" Type="http://schemas.openxmlformats.org/officeDocument/2006/relationships/image" Target="../media/image30.sv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jpe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E518F7D-388E-45EC-45E4-A9D23672EE9A}"/>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C6BAC6-D953-1197-D334-3898FA577DF4}"/>
              </a:ext>
            </a:extLst>
          </p:cNvPr>
          <p:cNvSpPr>
            <a:spLocks noGrp="1"/>
          </p:cNvSpPr>
          <p:nvPr>
            <p:ph type="ctrTitle"/>
          </p:nvPr>
        </p:nvSpPr>
        <p:spPr>
          <a:xfrm>
            <a:off x="395788" y="960569"/>
            <a:ext cx="8226612" cy="3299645"/>
          </a:xfrm>
        </p:spPr>
        <p:txBody>
          <a:bodyPr>
            <a:noAutofit/>
          </a:bodyPr>
          <a:lstStyle/>
          <a:p>
            <a:pPr>
              <a:lnSpc>
                <a:spcPct val="150000"/>
              </a:lnSpc>
              <a:spcBef>
                <a:spcPts val="1200"/>
              </a:spcBef>
              <a:spcAft>
                <a:spcPts val="2400"/>
              </a:spcAft>
            </a:pPr>
            <a:r>
              <a:rPr lang="en-US" sz="4400" dirty="0">
                <a:solidFill>
                  <a:schemeClr val="accent1"/>
                </a:solidFill>
                <a:latin typeface="Syne Medium"/>
              </a:rPr>
              <a:t>Motor Neuron Disease</a:t>
            </a:r>
            <a:br>
              <a:rPr lang="en-US" sz="4400" dirty="0">
                <a:solidFill>
                  <a:srgbClr val="FF6997"/>
                </a:solidFill>
                <a:latin typeface="Syne Medium"/>
              </a:rPr>
            </a:br>
            <a:br>
              <a:rPr lang="en-US" sz="1200" dirty="0">
                <a:solidFill>
                  <a:srgbClr val="FF6997"/>
                </a:solidFill>
                <a:latin typeface="Syne Medium"/>
              </a:rPr>
            </a:br>
            <a:r>
              <a:rPr lang="en-US" sz="4400" dirty="0">
                <a:solidFill>
                  <a:schemeClr val="tx2"/>
                </a:solidFill>
                <a:latin typeface="Syne Medium"/>
              </a:rPr>
              <a:t>Dr Jane Haley</a:t>
            </a:r>
            <a:br>
              <a:rPr lang="en-US" sz="4400" dirty="0">
                <a:solidFill>
                  <a:schemeClr val="tx2"/>
                </a:solidFill>
                <a:latin typeface="Syne Medium"/>
              </a:rPr>
            </a:br>
            <a:r>
              <a:rPr lang="en-US" sz="2800" dirty="0">
                <a:solidFill>
                  <a:schemeClr val="tx2"/>
                </a:solidFill>
                <a:latin typeface="Syne Medium"/>
              </a:rPr>
              <a:t>Director of Research, MND Scotland</a:t>
            </a:r>
            <a:endParaRPr lang="en-US" sz="2800" dirty="0">
              <a:solidFill>
                <a:schemeClr val="tx2"/>
              </a:solidFill>
            </a:endParaRPr>
          </a:p>
        </p:txBody>
      </p:sp>
      <p:sp>
        <p:nvSpPr>
          <p:cNvPr id="4" name="Subtitle 2">
            <a:extLst>
              <a:ext uri="{FF2B5EF4-FFF2-40B4-BE49-F238E27FC236}">
                <a16:creationId xmlns:a16="http://schemas.microsoft.com/office/drawing/2014/main" id="{3594F63C-AD31-568F-1FBD-DADD3BE05987}"/>
              </a:ext>
            </a:extLst>
          </p:cNvPr>
          <p:cNvSpPr txBox="1">
            <a:spLocks/>
          </p:cNvSpPr>
          <p:nvPr/>
        </p:nvSpPr>
        <p:spPr>
          <a:xfrm>
            <a:off x="896470" y="4901921"/>
            <a:ext cx="6544236" cy="1655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Syne Medium"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yne Medium"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yne Medium"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yne Medium"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yne Medium"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p>
        </p:txBody>
      </p:sp>
      <p:pic>
        <p:nvPicPr>
          <p:cNvPr id="9" name="Picture 8">
            <a:extLst>
              <a:ext uri="{FF2B5EF4-FFF2-40B4-BE49-F238E27FC236}">
                <a16:creationId xmlns:a16="http://schemas.microsoft.com/office/drawing/2014/main" id="{9DCAC8EA-1812-399D-37E3-16A637E01039}"/>
              </a:ext>
            </a:extLst>
          </p:cNvPr>
          <p:cNvPicPr>
            <a:picLocks noChangeAspect="1"/>
          </p:cNvPicPr>
          <p:nvPr/>
        </p:nvPicPr>
        <p:blipFill>
          <a:blip r:embed="rId4"/>
          <a:stretch>
            <a:fillRect/>
          </a:stretch>
        </p:blipFill>
        <p:spPr>
          <a:xfrm>
            <a:off x="395788" y="5220782"/>
            <a:ext cx="3138067" cy="1296566"/>
          </a:xfrm>
          <a:prstGeom prst="rect">
            <a:avLst/>
          </a:prstGeom>
        </p:spPr>
      </p:pic>
    </p:spTree>
    <p:extLst>
      <p:ext uri="{BB962C8B-B14F-4D97-AF65-F5344CB8AC3E}">
        <p14:creationId xmlns:p14="http://schemas.microsoft.com/office/powerpoint/2010/main" val="3702779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563073-202D-2710-3FC1-94C6D5582FD8}"/>
              </a:ext>
            </a:extLst>
          </p:cNvPr>
          <p:cNvSpPr>
            <a:spLocks noGrp="1"/>
          </p:cNvSpPr>
          <p:nvPr>
            <p:ph type="title" idx="4294967295"/>
          </p:nvPr>
        </p:nvSpPr>
        <p:spPr>
          <a:xfrm>
            <a:off x="0" y="63500"/>
            <a:ext cx="10515600" cy="1325563"/>
          </a:xfrm>
        </p:spPr>
        <p:txBody>
          <a:bodyPr>
            <a:normAutofit/>
          </a:bodyPr>
          <a:lstStyle/>
          <a:p>
            <a:r>
              <a:rPr lang="en-US" sz="4000" dirty="0">
                <a:solidFill>
                  <a:schemeClr val="accent1"/>
                </a:solidFill>
              </a:rPr>
              <a:t>Bringing new treatments to patients</a:t>
            </a:r>
            <a:br>
              <a:rPr lang="en-US" sz="4000" dirty="0">
                <a:solidFill>
                  <a:schemeClr val="accent1"/>
                </a:solidFill>
              </a:rPr>
            </a:br>
            <a:r>
              <a:rPr lang="en-US" sz="4000" dirty="0">
                <a:solidFill>
                  <a:schemeClr val="accent1"/>
                </a:solidFill>
              </a:rPr>
              <a:t>- should we be concerned?</a:t>
            </a:r>
          </a:p>
        </p:txBody>
      </p:sp>
      <p:grpSp>
        <p:nvGrpSpPr>
          <p:cNvPr id="22" name="Group 21">
            <a:extLst>
              <a:ext uri="{FF2B5EF4-FFF2-40B4-BE49-F238E27FC236}">
                <a16:creationId xmlns:a16="http://schemas.microsoft.com/office/drawing/2014/main" id="{EC95015C-4310-42D3-E0D9-A9495DF29434}"/>
              </a:ext>
            </a:extLst>
          </p:cNvPr>
          <p:cNvGrpSpPr/>
          <p:nvPr/>
        </p:nvGrpSpPr>
        <p:grpSpPr>
          <a:xfrm>
            <a:off x="115424" y="1858788"/>
            <a:ext cx="7883315" cy="3740591"/>
            <a:chOff x="5142223" y="1614039"/>
            <a:chExt cx="7883315" cy="3740591"/>
          </a:xfrm>
        </p:grpSpPr>
        <p:sp>
          <p:nvSpPr>
            <p:cNvPr id="6" name="Oval 5">
              <a:extLst>
                <a:ext uri="{FF2B5EF4-FFF2-40B4-BE49-F238E27FC236}">
                  <a16:creationId xmlns:a16="http://schemas.microsoft.com/office/drawing/2014/main" id="{C59A74DC-B52A-7F7F-819D-27948383106F}"/>
                </a:ext>
              </a:extLst>
            </p:cNvPr>
            <p:cNvSpPr/>
            <p:nvPr/>
          </p:nvSpPr>
          <p:spPr>
            <a:xfrm>
              <a:off x="8605235" y="2577268"/>
              <a:ext cx="1440000" cy="1440000"/>
            </a:xfrm>
            <a:prstGeom prst="ellipse">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EC87A19-7746-1BFF-C71C-31041518CDC0}"/>
                </a:ext>
              </a:extLst>
            </p:cNvPr>
            <p:cNvSpPr txBox="1"/>
            <p:nvPr/>
          </p:nvSpPr>
          <p:spPr>
            <a:xfrm>
              <a:off x="8709521" y="3035658"/>
              <a:ext cx="1231427" cy="523220"/>
            </a:xfrm>
            <a:prstGeom prst="rect">
              <a:avLst/>
            </a:prstGeom>
            <a:noFill/>
          </p:spPr>
          <p:txBody>
            <a:bodyPr wrap="none" rtlCol="0">
              <a:spAutoFit/>
            </a:bodyPr>
            <a:lstStyle/>
            <a:p>
              <a:r>
                <a:rPr lang="en-US" sz="2800" b="1" dirty="0">
                  <a:solidFill>
                    <a:schemeClr val="tx2"/>
                  </a:solidFill>
                  <a:latin typeface="DM Sans" pitchFamily="2" charset="0"/>
                </a:rPr>
                <a:t>MHRA</a:t>
              </a:r>
              <a:endParaRPr lang="en-GB" sz="2800" b="1" dirty="0">
                <a:solidFill>
                  <a:schemeClr val="tx2"/>
                </a:solidFill>
                <a:latin typeface="DM Sans" pitchFamily="2" charset="0"/>
              </a:endParaRPr>
            </a:p>
          </p:txBody>
        </p:sp>
        <p:sp>
          <p:nvSpPr>
            <p:cNvPr id="8" name="Oval 7">
              <a:extLst>
                <a:ext uri="{FF2B5EF4-FFF2-40B4-BE49-F238E27FC236}">
                  <a16:creationId xmlns:a16="http://schemas.microsoft.com/office/drawing/2014/main" id="{544BBAB7-5C77-028B-E62D-93459802193C}"/>
                </a:ext>
              </a:extLst>
            </p:cNvPr>
            <p:cNvSpPr/>
            <p:nvPr/>
          </p:nvSpPr>
          <p:spPr>
            <a:xfrm>
              <a:off x="7727325" y="3871569"/>
              <a:ext cx="1440000" cy="1440000"/>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sp>
          <p:nvSpPr>
            <p:cNvPr id="9" name="TextBox 8">
              <a:extLst>
                <a:ext uri="{FF2B5EF4-FFF2-40B4-BE49-F238E27FC236}">
                  <a16:creationId xmlns:a16="http://schemas.microsoft.com/office/drawing/2014/main" id="{1E48525B-8CF9-C58F-3715-99EA004E901A}"/>
                </a:ext>
              </a:extLst>
            </p:cNvPr>
            <p:cNvSpPr txBox="1"/>
            <p:nvPr/>
          </p:nvSpPr>
          <p:spPr>
            <a:xfrm>
              <a:off x="7934642" y="4333556"/>
              <a:ext cx="1010213" cy="523220"/>
            </a:xfrm>
            <a:prstGeom prst="rect">
              <a:avLst/>
            </a:prstGeom>
            <a:noFill/>
          </p:spPr>
          <p:txBody>
            <a:bodyPr wrap="none" rtlCol="0">
              <a:spAutoFit/>
            </a:bodyPr>
            <a:lstStyle/>
            <a:p>
              <a:r>
                <a:rPr lang="en-US" sz="2800" b="1" dirty="0">
                  <a:solidFill>
                    <a:schemeClr val="accent4"/>
                  </a:solidFill>
                  <a:latin typeface="DM Sans" pitchFamily="2" charset="0"/>
                </a:rPr>
                <a:t>NICE</a:t>
              </a:r>
              <a:endParaRPr lang="en-GB" sz="2800" b="1" dirty="0">
                <a:solidFill>
                  <a:schemeClr val="accent4"/>
                </a:solidFill>
                <a:latin typeface="DM Sans" pitchFamily="2" charset="0"/>
              </a:endParaRPr>
            </a:p>
          </p:txBody>
        </p:sp>
        <p:sp>
          <p:nvSpPr>
            <p:cNvPr id="10" name="Oval 9">
              <a:extLst>
                <a:ext uri="{FF2B5EF4-FFF2-40B4-BE49-F238E27FC236}">
                  <a16:creationId xmlns:a16="http://schemas.microsoft.com/office/drawing/2014/main" id="{E90175B6-D6A6-DB21-79FF-DB831A4EB4DE}"/>
                </a:ext>
              </a:extLst>
            </p:cNvPr>
            <p:cNvSpPr/>
            <p:nvPr/>
          </p:nvSpPr>
          <p:spPr>
            <a:xfrm>
              <a:off x="9457387" y="3914630"/>
              <a:ext cx="1440000" cy="1440000"/>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7FA12D6F-CDB4-429A-CCAA-8943C7B16816}"/>
                </a:ext>
              </a:extLst>
            </p:cNvPr>
            <p:cNvSpPr txBox="1"/>
            <p:nvPr/>
          </p:nvSpPr>
          <p:spPr>
            <a:xfrm>
              <a:off x="9727452" y="4372193"/>
              <a:ext cx="981359" cy="523220"/>
            </a:xfrm>
            <a:prstGeom prst="rect">
              <a:avLst/>
            </a:prstGeom>
            <a:noFill/>
          </p:spPr>
          <p:txBody>
            <a:bodyPr wrap="none" rtlCol="0">
              <a:spAutoFit/>
            </a:bodyPr>
            <a:lstStyle/>
            <a:p>
              <a:r>
                <a:rPr lang="en-US" sz="2800" b="1" dirty="0">
                  <a:solidFill>
                    <a:schemeClr val="accent2">
                      <a:lumMod val="75000"/>
                    </a:schemeClr>
                  </a:solidFill>
                  <a:latin typeface="DM Sans" pitchFamily="2" charset="0"/>
                </a:rPr>
                <a:t>SMC</a:t>
              </a:r>
              <a:endParaRPr lang="en-GB" sz="2800" b="1" dirty="0">
                <a:solidFill>
                  <a:schemeClr val="accent2">
                    <a:lumMod val="75000"/>
                  </a:schemeClr>
                </a:solidFill>
                <a:latin typeface="DM Sans" pitchFamily="2" charset="0"/>
              </a:endParaRPr>
            </a:p>
          </p:txBody>
        </p:sp>
        <p:sp>
          <p:nvSpPr>
            <p:cNvPr id="12" name="TextBox 11">
              <a:extLst>
                <a:ext uri="{FF2B5EF4-FFF2-40B4-BE49-F238E27FC236}">
                  <a16:creationId xmlns:a16="http://schemas.microsoft.com/office/drawing/2014/main" id="{EF2A571D-3022-3BF8-0E4C-341EFCB9429C}"/>
                </a:ext>
              </a:extLst>
            </p:cNvPr>
            <p:cNvSpPr txBox="1"/>
            <p:nvPr/>
          </p:nvSpPr>
          <p:spPr>
            <a:xfrm>
              <a:off x="10149521" y="2954968"/>
              <a:ext cx="1820232" cy="646331"/>
            </a:xfrm>
            <a:prstGeom prst="rect">
              <a:avLst/>
            </a:prstGeom>
            <a:noFill/>
          </p:spPr>
          <p:txBody>
            <a:bodyPr wrap="square" rtlCol="0">
              <a:spAutoFit/>
            </a:bodyPr>
            <a:lstStyle/>
            <a:p>
              <a:pPr algn="ctr"/>
              <a:r>
                <a:rPr lang="en-US" dirty="0">
                  <a:solidFill>
                    <a:schemeClr val="tx2"/>
                  </a:solidFill>
                </a:rPr>
                <a:t>Authorizing use in UK</a:t>
              </a:r>
              <a:endParaRPr lang="en-GB" dirty="0">
                <a:solidFill>
                  <a:schemeClr val="tx2"/>
                </a:solidFill>
              </a:endParaRPr>
            </a:p>
          </p:txBody>
        </p:sp>
        <p:sp>
          <p:nvSpPr>
            <p:cNvPr id="13" name="TextBox 12">
              <a:extLst>
                <a:ext uri="{FF2B5EF4-FFF2-40B4-BE49-F238E27FC236}">
                  <a16:creationId xmlns:a16="http://schemas.microsoft.com/office/drawing/2014/main" id="{2BB1C76F-36B8-241A-4D82-DD0A2772FABE}"/>
                </a:ext>
              </a:extLst>
            </p:cNvPr>
            <p:cNvSpPr txBox="1"/>
            <p:nvPr/>
          </p:nvSpPr>
          <p:spPr>
            <a:xfrm>
              <a:off x="5142223" y="4154301"/>
              <a:ext cx="2746260" cy="1200329"/>
            </a:xfrm>
            <a:prstGeom prst="rect">
              <a:avLst/>
            </a:prstGeom>
            <a:noFill/>
          </p:spPr>
          <p:txBody>
            <a:bodyPr wrap="square" rtlCol="0">
              <a:spAutoFit/>
            </a:bodyPr>
            <a:lstStyle/>
            <a:p>
              <a:pPr algn="ctr"/>
              <a:r>
                <a:rPr lang="en-US" dirty="0">
                  <a:solidFill>
                    <a:schemeClr val="accent4"/>
                  </a:solidFill>
                </a:rPr>
                <a:t>Agreeing to NHS provision in England, Wales and Northern Ireland</a:t>
              </a:r>
              <a:endParaRPr lang="en-GB" dirty="0">
                <a:solidFill>
                  <a:schemeClr val="accent4"/>
                </a:solidFill>
              </a:endParaRPr>
            </a:p>
          </p:txBody>
        </p:sp>
        <p:sp>
          <p:nvSpPr>
            <p:cNvPr id="14" name="TextBox 13">
              <a:extLst>
                <a:ext uri="{FF2B5EF4-FFF2-40B4-BE49-F238E27FC236}">
                  <a16:creationId xmlns:a16="http://schemas.microsoft.com/office/drawing/2014/main" id="{67A6C0BE-6EE8-AFF7-0962-BC9B339085F1}"/>
                </a:ext>
              </a:extLst>
            </p:cNvPr>
            <p:cNvSpPr txBox="1"/>
            <p:nvPr/>
          </p:nvSpPr>
          <p:spPr>
            <a:xfrm>
              <a:off x="10794830" y="4292800"/>
              <a:ext cx="2230708" cy="923330"/>
            </a:xfrm>
            <a:prstGeom prst="rect">
              <a:avLst/>
            </a:prstGeom>
            <a:noFill/>
          </p:spPr>
          <p:txBody>
            <a:bodyPr wrap="square" rtlCol="0">
              <a:spAutoFit/>
            </a:bodyPr>
            <a:lstStyle/>
            <a:p>
              <a:pPr algn="ctr"/>
              <a:r>
                <a:rPr lang="en-US" dirty="0">
                  <a:solidFill>
                    <a:schemeClr val="accent2">
                      <a:lumMod val="75000"/>
                    </a:schemeClr>
                  </a:solidFill>
                </a:rPr>
                <a:t>Agreeing to NHS provision in Scotland</a:t>
              </a:r>
              <a:endParaRPr lang="en-GB" dirty="0">
                <a:solidFill>
                  <a:schemeClr val="accent2">
                    <a:lumMod val="75000"/>
                  </a:schemeClr>
                </a:solidFill>
              </a:endParaRPr>
            </a:p>
          </p:txBody>
        </p:sp>
        <p:sp>
          <p:nvSpPr>
            <p:cNvPr id="16" name="Arrow: Right 15">
              <a:extLst>
                <a:ext uri="{FF2B5EF4-FFF2-40B4-BE49-F238E27FC236}">
                  <a16:creationId xmlns:a16="http://schemas.microsoft.com/office/drawing/2014/main" id="{B2B04E16-D086-7680-4BBA-B3F3DEAB9FC5}"/>
                </a:ext>
              </a:extLst>
            </p:cNvPr>
            <p:cNvSpPr/>
            <p:nvPr/>
          </p:nvSpPr>
          <p:spPr>
            <a:xfrm rot="7020437">
              <a:off x="8725692" y="3816710"/>
              <a:ext cx="212006" cy="312691"/>
            </a:xfrm>
            <a:prstGeom prst="rightArrow">
              <a:avLst/>
            </a:prstGeom>
            <a:solidFill>
              <a:schemeClr val="accent6"/>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7" name="Arrow: Right 16">
              <a:extLst>
                <a:ext uri="{FF2B5EF4-FFF2-40B4-BE49-F238E27FC236}">
                  <a16:creationId xmlns:a16="http://schemas.microsoft.com/office/drawing/2014/main" id="{A894A0EA-56BB-DA19-4DD7-560CB7549AFD}"/>
                </a:ext>
              </a:extLst>
            </p:cNvPr>
            <p:cNvSpPr/>
            <p:nvPr/>
          </p:nvSpPr>
          <p:spPr>
            <a:xfrm rot="3034200">
              <a:off x="9744271" y="3795469"/>
              <a:ext cx="212006" cy="312691"/>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3280FEB1-07B1-D6FA-00DD-EFFA97CFEC08}"/>
                </a:ext>
              </a:extLst>
            </p:cNvPr>
            <p:cNvSpPr/>
            <p:nvPr/>
          </p:nvSpPr>
          <p:spPr>
            <a:xfrm>
              <a:off x="6776368" y="1614039"/>
              <a:ext cx="1440000" cy="1440000"/>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A9277C73-2DD3-86B5-5B42-BDEB6A07CA34}"/>
                </a:ext>
              </a:extLst>
            </p:cNvPr>
            <p:cNvSpPr txBox="1"/>
            <p:nvPr/>
          </p:nvSpPr>
          <p:spPr>
            <a:xfrm>
              <a:off x="6814403" y="2113019"/>
              <a:ext cx="1393330" cy="400110"/>
            </a:xfrm>
            <a:prstGeom prst="rect">
              <a:avLst/>
            </a:prstGeom>
            <a:noFill/>
            <a:ln>
              <a:noFill/>
            </a:ln>
          </p:spPr>
          <p:txBody>
            <a:bodyPr wrap="none" rtlCol="0">
              <a:spAutoFit/>
            </a:bodyPr>
            <a:lstStyle/>
            <a:p>
              <a:r>
                <a:rPr lang="en-US" sz="2000" b="1" dirty="0">
                  <a:solidFill>
                    <a:schemeClr val="accent1"/>
                  </a:solidFill>
                  <a:latin typeface="DM Sans" pitchFamily="2" charset="0"/>
                </a:rPr>
                <a:t>Company</a:t>
              </a:r>
              <a:endParaRPr lang="en-GB" sz="2000" b="1" dirty="0">
                <a:solidFill>
                  <a:schemeClr val="accent1"/>
                </a:solidFill>
                <a:latin typeface="DM Sans" pitchFamily="2" charset="0"/>
              </a:endParaRPr>
            </a:p>
          </p:txBody>
        </p:sp>
        <p:sp>
          <p:nvSpPr>
            <p:cNvPr id="21" name="Arrow: Right 20">
              <a:extLst>
                <a:ext uri="{FF2B5EF4-FFF2-40B4-BE49-F238E27FC236}">
                  <a16:creationId xmlns:a16="http://schemas.microsoft.com/office/drawing/2014/main" id="{8D3D56A5-6DEE-9DCD-3F43-56D58814D402}"/>
                </a:ext>
              </a:extLst>
            </p:cNvPr>
            <p:cNvSpPr/>
            <p:nvPr/>
          </p:nvSpPr>
          <p:spPr>
            <a:xfrm rot="2087443">
              <a:off x="8044541" y="2757020"/>
              <a:ext cx="668709" cy="312691"/>
            </a:xfrm>
            <a:prstGeom prst="rightArrow">
              <a:avLst/>
            </a:prstGeom>
            <a:solidFill>
              <a:schemeClr val="accent6"/>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grpSp>
      <p:sp>
        <p:nvSpPr>
          <p:cNvPr id="3" name="TextBox 2">
            <a:extLst>
              <a:ext uri="{FF2B5EF4-FFF2-40B4-BE49-F238E27FC236}">
                <a16:creationId xmlns:a16="http://schemas.microsoft.com/office/drawing/2014/main" id="{307D4195-A110-3B4E-CD06-E81932D0BBDD}"/>
              </a:ext>
            </a:extLst>
          </p:cNvPr>
          <p:cNvSpPr txBox="1"/>
          <p:nvPr/>
        </p:nvSpPr>
        <p:spPr>
          <a:xfrm>
            <a:off x="7292318" y="1258798"/>
            <a:ext cx="4581058" cy="2031325"/>
          </a:xfrm>
          <a:prstGeom prst="rect">
            <a:avLst/>
          </a:prstGeom>
          <a:noFill/>
          <a:ln>
            <a:solidFill>
              <a:schemeClr val="accent5"/>
            </a:solidFill>
          </a:ln>
        </p:spPr>
        <p:txBody>
          <a:bodyPr wrap="square" rtlCol="0">
            <a:spAutoFit/>
          </a:bodyPr>
          <a:lstStyle/>
          <a:p>
            <a:r>
              <a:rPr lang="en-US" b="1" dirty="0">
                <a:solidFill>
                  <a:schemeClr val="accent1"/>
                </a:solidFill>
              </a:rPr>
              <a:t>Tofersen </a:t>
            </a:r>
          </a:p>
          <a:p>
            <a:r>
              <a:rPr lang="en-US" b="1" dirty="0">
                <a:solidFill>
                  <a:schemeClr val="accent1"/>
                </a:solidFill>
              </a:rPr>
              <a:t>[SOD1 MND antisense oligonucleotide]</a:t>
            </a:r>
          </a:p>
          <a:p>
            <a:br>
              <a:rPr lang="en-US" dirty="0">
                <a:solidFill>
                  <a:schemeClr val="accent1"/>
                </a:solidFill>
              </a:rPr>
            </a:br>
            <a:r>
              <a:rPr lang="en-US" dirty="0">
                <a:solidFill>
                  <a:schemeClr val="accent1"/>
                </a:solidFill>
              </a:rPr>
              <a:t>MHRA – not presented yet……. Because…</a:t>
            </a:r>
            <a:br>
              <a:rPr lang="en-US" dirty="0">
                <a:solidFill>
                  <a:schemeClr val="accent1"/>
                </a:solidFill>
              </a:rPr>
            </a:br>
            <a:endParaRPr lang="en-US" dirty="0">
              <a:solidFill>
                <a:schemeClr val="accent1"/>
              </a:solidFill>
            </a:endParaRPr>
          </a:p>
          <a:p>
            <a:r>
              <a:rPr lang="en-US" dirty="0">
                <a:solidFill>
                  <a:schemeClr val="accent1"/>
                </a:solidFill>
              </a:rPr>
              <a:t>NICE – route decision ruled SOD1 is not a sub-type of MND</a:t>
            </a:r>
          </a:p>
        </p:txBody>
      </p:sp>
    </p:spTree>
    <p:extLst>
      <p:ext uri="{BB962C8B-B14F-4D97-AF65-F5344CB8AC3E}">
        <p14:creationId xmlns:p14="http://schemas.microsoft.com/office/powerpoint/2010/main" val="2451337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BA50B33F-117F-371B-B261-71E5718C8338}"/>
              </a:ext>
            </a:extLst>
          </p:cNvPr>
          <p:cNvSpPr txBox="1">
            <a:spLocks/>
          </p:cNvSpPr>
          <p:nvPr/>
        </p:nvSpPr>
        <p:spPr>
          <a:xfrm>
            <a:off x="210779" y="0"/>
            <a:ext cx="117387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accent1"/>
                </a:solidFill>
              </a:rPr>
              <a:t>The research landscape is bright</a:t>
            </a:r>
          </a:p>
        </p:txBody>
      </p:sp>
      <p:sp>
        <p:nvSpPr>
          <p:cNvPr id="16" name="Content Placeholder 2">
            <a:extLst>
              <a:ext uri="{FF2B5EF4-FFF2-40B4-BE49-F238E27FC236}">
                <a16:creationId xmlns:a16="http://schemas.microsoft.com/office/drawing/2014/main" id="{95A4579F-EC0C-410F-3AF4-096570395EED}"/>
              </a:ext>
            </a:extLst>
          </p:cNvPr>
          <p:cNvSpPr txBox="1">
            <a:spLocks/>
          </p:cNvSpPr>
          <p:nvPr/>
        </p:nvSpPr>
        <p:spPr>
          <a:xfrm>
            <a:off x="242455" y="1136833"/>
            <a:ext cx="9181961" cy="528417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0100" lvl="2" indent="-342900">
              <a:lnSpc>
                <a:spcPct val="100000"/>
              </a:lnSpc>
              <a:spcBef>
                <a:spcPts val="600"/>
              </a:spcBef>
              <a:spcAft>
                <a:spcPts val="600"/>
              </a:spcAft>
            </a:pPr>
            <a:r>
              <a:rPr lang="en-US" sz="2400" dirty="0">
                <a:solidFill>
                  <a:schemeClr val="tx2"/>
                </a:solidFill>
                <a:latin typeface="DM Sans"/>
              </a:rPr>
              <a:t>We know much more about MND biology,</a:t>
            </a:r>
          </a:p>
          <a:p>
            <a:pPr marL="800100" lvl="2" indent="-342900">
              <a:lnSpc>
                <a:spcPct val="100000"/>
              </a:lnSpc>
              <a:spcBef>
                <a:spcPts val="600"/>
              </a:spcBef>
              <a:spcAft>
                <a:spcPts val="600"/>
              </a:spcAft>
            </a:pPr>
            <a:r>
              <a:rPr lang="en-US" sz="2400" dirty="0">
                <a:solidFill>
                  <a:schemeClr val="tx2"/>
                </a:solidFill>
                <a:latin typeface="DM Sans"/>
              </a:rPr>
              <a:t>There is much more interest in the condition,</a:t>
            </a:r>
          </a:p>
          <a:p>
            <a:pPr marL="800100" lvl="2" indent="-342900">
              <a:lnSpc>
                <a:spcPct val="100000"/>
              </a:lnSpc>
              <a:spcBef>
                <a:spcPts val="600"/>
              </a:spcBef>
              <a:spcAft>
                <a:spcPts val="600"/>
              </a:spcAft>
            </a:pPr>
            <a:r>
              <a:rPr lang="en-US" sz="2400" dirty="0">
                <a:solidFill>
                  <a:schemeClr val="tx2"/>
                </a:solidFill>
                <a:latin typeface="DM Sans"/>
              </a:rPr>
              <a:t>More money is being invested in MND research by charities and the government (much less than cancer or dementia)</a:t>
            </a:r>
          </a:p>
          <a:p>
            <a:pPr marL="800100" lvl="2" indent="-342900">
              <a:lnSpc>
                <a:spcPct val="100000"/>
              </a:lnSpc>
              <a:spcBef>
                <a:spcPts val="600"/>
              </a:spcBef>
              <a:spcAft>
                <a:spcPts val="600"/>
              </a:spcAft>
            </a:pPr>
            <a:r>
              <a:rPr lang="en-US" sz="2400" dirty="0">
                <a:solidFill>
                  <a:schemeClr val="tx2"/>
                </a:solidFill>
                <a:latin typeface="DM Sans"/>
              </a:rPr>
              <a:t>More researchers are working in this area, and they are working more collaboratively,</a:t>
            </a:r>
          </a:p>
          <a:p>
            <a:pPr marL="800100" lvl="2" indent="-342900">
              <a:lnSpc>
                <a:spcPct val="100000"/>
              </a:lnSpc>
              <a:spcBef>
                <a:spcPts val="600"/>
              </a:spcBef>
              <a:spcAft>
                <a:spcPts val="600"/>
              </a:spcAft>
            </a:pPr>
            <a:r>
              <a:rPr lang="en-US" sz="2400" dirty="0">
                <a:solidFill>
                  <a:schemeClr val="tx2"/>
                </a:solidFill>
                <a:latin typeface="DM Sans"/>
              </a:rPr>
              <a:t>We have more clinical trials, and more people can participate in them,</a:t>
            </a:r>
          </a:p>
          <a:p>
            <a:pPr marL="800100" lvl="2" indent="-342900">
              <a:lnSpc>
                <a:spcPct val="100000"/>
              </a:lnSpc>
              <a:spcBef>
                <a:spcPts val="600"/>
              </a:spcBef>
            </a:pPr>
            <a:r>
              <a:rPr lang="en-US" sz="2400" dirty="0">
                <a:solidFill>
                  <a:schemeClr val="tx2"/>
                </a:solidFill>
                <a:latin typeface="DM Sans"/>
              </a:rPr>
              <a:t>The charities are working together, along with government funders, to enable high quality research.</a:t>
            </a:r>
          </a:p>
        </p:txBody>
      </p:sp>
      <p:pic>
        <p:nvPicPr>
          <p:cNvPr id="3" name="Picture 2">
            <a:extLst>
              <a:ext uri="{FF2B5EF4-FFF2-40B4-BE49-F238E27FC236}">
                <a16:creationId xmlns:a16="http://schemas.microsoft.com/office/drawing/2014/main" id="{D4036C7A-EA89-D8D4-EE8B-091DA95B2E19}"/>
              </a:ext>
            </a:extLst>
          </p:cNvPr>
          <p:cNvPicPr>
            <a:picLocks noChangeAspect="1"/>
          </p:cNvPicPr>
          <p:nvPr/>
        </p:nvPicPr>
        <p:blipFill>
          <a:blip r:embed="rId3" cstate="hq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8560797" y="558916"/>
            <a:ext cx="2994644" cy="1684123"/>
          </a:xfrm>
          <a:prstGeom prst="rect">
            <a:avLst/>
          </a:prstGeom>
        </p:spPr>
      </p:pic>
      <p:pic>
        <p:nvPicPr>
          <p:cNvPr id="4" name="Picture 3">
            <a:extLst>
              <a:ext uri="{FF2B5EF4-FFF2-40B4-BE49-F238E27FC236}">
                <a16:creationId xmlns:a16="http://schemas.microsoft.com/office/drawing/2014/main" id="{DE4E9086-42F2-C50C-39A1-F92D8D83455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338555" y="2651125"/>
            <a:ext cx="2610990" cy="1741666"/>
          </a:xfrm>
          <a:prstGeom prst="rect">
            <a:avLst/>
          </a:prstGeom>
        </p:spPr>
      </p:pic>
      <p:pic>
        <p:nvPicPr>
          <p:cNvPr id="5" name="Picture 4">
            <a:extLst>
              <a:ext uri="{FF2B5EF4-FFF2-40B4-BE49-F238E27FC236}">
                <a16:creationId xmlns:a16="http://schemas.microsoft.com/office/drawing/2014/main" id="{39DA3AC2-4B34-2449-11F5-D557D4D3C770}"/>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9338555" y="4665042"/>
            <a:ext cx="1954756" cy="1952022"/>
          </a:xfrm>
          <a:prstGeom prst="rect">
            <a:avLst/>
          </a:prstGeom>
        </p:spPr>
      </p:pic>
    </p:spTree>
    <p:extLst>
      <p:ext uri="{BB962C8B-B14F-4D97-AF65-F5344CB8AC3E}">
        <p14:creationId xmlns:p14="http://schemas.microsoft.com/office/powerpoint/2010/main" val="3588573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DA3699-3E19-6282-B475-8CFE650AEA5E}"/>
              </a:ext>
            </a:extLst>
          </p:cNvPr>
          <p:cNvPicPr>
            <a:picLocks noChangeAspect="1"/>
          </p:cNvPicPr>
          <p:nvPr/>
        </p:nvPicPr>
        <p:blipFill>
          <a:blip r:embed="rId3"/>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312CA1FF-53C7-BC3F-1A28-3B9B0B4C614E}"/>
              </a:ext>
            </a:extLst>
          </p:cNvPr>
          <p:cNvSpPr>
            <a:spLocks noGrp="1"/>
          </p:cNvSpPr>
          <p:nvPr>
            <p:ph type="title"/>
          </p:nvPr>
        </p:nvSpPr>
        <p:spPr>
          <a:xfrm>
            <a:off x="641555" y="1409802"/>
            <a:ext cx="10562302" cy="1350143"/>
          </a:xfrm>
        </p:spPr>
        <p:txBody>
          <a:bodyPr vert="horz" lIns="91440" tIns="45720" rIns="91440" bIns="45720" rtlCol="0" anchor="ctr">
            <a:noAutofit/>
          </a:bodyPr>
          <a:lstStyle/>
          <a:p>
            <a:r>
              <a:rPr lang="en-US" sz="5400" dirty="0">
                <a:solidFill>
                  <a:srgbClr val="FF6997"/>
                </a:solidFill>
                <a:latin typeface="Syne Medium"/>
              </a:rPr>
              <a:t>Thank you</a:t>
            </a:r>
            <a:br>
              <a:rPr lang="en-US" sz="5400" dirty="0">
                <a:latin typeface="Syne Medium"/>
              </a:rPr>
            </a:br>
            <a:br>
              <a:rPr lang="en-US" dirty="0">
                <a:solidFill>
                  <a:srgbClr val="312682"/>
                </a:solidFill>
                <a:latin typeface="Syne Medium"/>
              </a:rPr>
            </a:br>
            <a:r>
              <a:rPr lang="en-US" dirty="0">
                <a:solidFill>
                  <a:srgbClr val="312682"/>
                </a:solidFill>
                <a:latin typeface="Syne Medium"/>
              </a:rPr>
              <a:t>More at </a:t>
            </a:r>
            <a:r>
              <a:rPr lang="en-US" dirty="0">
                <a:solidFill>
                  <a:srgbClr val="0868FB"/>
                </a:solidFill>
                <a:latin typeface="Syne Medium"/>
              </a:rPr>
              <a:t>mndscotland.org.uk</a:t>
            </a:r>
            <a:endParaRPr lang="en-US" dirty="0">
              <a:solidFill>
                <a:srgbClr val="0868FB"/>
              </a:solidFill>
            </a:endParaRPr>
          </a:p>
        </p:txBody>
      </p:sp>
      <p:sp>
        <p:nvSpPr>
          <p:cNvPr id="2" name="TextBox 1">
            <a:extLst>
              <a:ext uri="{FF2B5EF4-FFF2-40B4-BE49-F238E27FC236}">
                <a16:creationId xmlns:a16="http://schemas.microsoft.com/office/drawing/2014/main" id="{9CDEBCDC-ED6C-F6BC-6643-5FDD3D2548E9}"/>
              </a:ext>
            </a:extLst>
          </p:cNvPr>
          <p:cNvSpPr txBox="1"/>
          <p:nvPr/>
        </p:nvSpPr>
        <p:spPr>
          <a:xfrm>
            <a:off x="5218690" y="4514302"/>
            <a:ext cx="6287511" cy="954107"/>
          </a:xfrm>
          <a:prstGeom prst="rect">
            <a:avLst/>
          </a:prstGeom>
          <a:noFill/>
        </p:spPr>
        <p:txBody>
          <a:bodyPr wrap="square" lIns="91440" tIns="45720" rIns="91440" bIns="45720" rtlCol="0" anchor="t">
            <a:spAutoFit/>
          </a:bodyPr>
          <a:lstStyle/>
          <a:p>
            <a:pPr algn="r"/>
            <a:r>
              <a:rPr lang="en-US" sz="2800" dirty="0">
                <a:solidFill>
                  <a:srgbClr val="312682"/>
                </a:solidFill>
                <a:latin typeface="Syne Medium"/>
              </a:rPr>
              <a:t>Making time count for people with</a:t>
            </a:r>
            <a:br>
              <a:rPr lang="en-US" sz="2800" dirty="0">
                <a:solidFill>
                  <a:srgbClr val="312682"/>
                </a:solidFill>
                <a:latin typeface="Syne Medium"/>
              </a:rPr>
            </a:br>
            <a:r>
              <a:rPr lang="en-US" sz="2800" dirty="0">
                <a:solidFill>
                  <a:srgbClr val="E71A72"/>
                </a:solidFill>
                <a:latin typeface="Syne Medium"/>
              </a:rPr>
              <a:t> </a:t>
            </a:r>
            <a:r>
              <a:rPr lang="en-US" sz="2800" dirty="0">
                <a:solidFill>
                  <a:srgbClr val="0868FB"/>
                </a:solidFill>
                <a:latin typeface="Syne Medium"/>
              </a:rPr>
              <a:t>motor neuron disease (MND)</a:t>
            </a:r>
            <a:endParaRPr lang="en-US" dirty="0">
              <a:solidFill>
                <a:srgbClr val="0868FB"/>
              </a:solidFill>
              <a:ea typeface="Calibri" panose="020F0502020204030204"/>
              <a:cs typeface="Calibri" panose="020F0502020204030204"/>
            </a:endParaRPr>
          </a:p>
        </p:txBody>
      </p:sp>
      <p:pic>
        <p:nvPicPr>
          <p:cNvPr id="7" name="Picture 6">
            <a:extLst>
              <a:ext uri="{FF2B5EF4-FFF2-40B4-BE49-F238E27FC236}">
                <a16:creationId xmlns:a16="http://schemas.microsoft.com/office/drawing/2014/main" id="{68D0E0D9-77B0-4180-751B-EE7C92371CA9}"/>
              </a:ext>
            </a:extLst>
          </p:cNvPr>
          <p:cNvPicPr>
            <a:picLocks noChangeAspect="1"/>
          </p:cNvPicPr>
          <p:nvPr/>
        </p:nvPicPr>
        <p:blipFill>
          <a:blip r:embed="rId4"/>
          <a:stretch>
            <a:fillRect/>
          </a:stretch>
        </p:blipFill>
        <p:spPr>
          <a:xfrm>
            <a:off x="8052794" y="0"/>
            <a:ext cx="4139206" cy="2809127"/>
          </a:xfrm>
          <a:prstGeom prst="rect">
            <a:avLst/>
          </a:prstGeom>
        </p:spPr>
      </p:pic>
      <p:pic>
        <p:nvPicPr>
          <p:cNvPr id="8" name="Picture 7">
            <a:extLst>
              <a:ext uri="{FF2B5EF4-FFF2-40B4-BE49-F238E27FC236}">
                <a16:creationId xmlns:a16="http://schemas.microsoft.com/office/drawing/2014/main" id="{612B3E54-6E35-8892-B1D2-01082948DAF1}"/>
              </a:ext>
            </a:extLst>
          </p:cNvPr>
          <p:cNvPicPr>
            <a:picLocks noChangeAspect="1"/>
          </p:cNvPicPr>
          <p:nvPr/>
        </p:nvPicPr>
        <p:blipFill>
          <a:blip r:embed="rId5"/>
          <a:stretch>
            <a:fillRect/>
          </a:stretch>
        </p:blipFill>
        <p:spPr>
          <a:xfrm>
            <a:off x="639257" y="5270644"/>
            <a:ext cx="3138067" cy="1296566"/>
          </a:xfrm>
          <a:prstGeom prst="rect">
            <a:avLst/>
          </a:prstGeom>
        </p:spPr>
      </p:pic>
      <p:sp>
        <p:nvSpPr>
          <p:cNvPr id="3" name="Subtitle 2">
            <a:extLst>
              <a:ext uri="{FF2B5EF4-FFF2-40B4-BE49-F238E27FC236}">
                <a16:creationId xmlns:a16="http://schemas.microsoft.com/office/drawing/2014/main" id="{96E3A9FE-FFDA-7F85-7F4F-D03680B05D92}"/>
              </a:ext>
            </a:extLst>
          </p:cNvPr>
          <p:cNvSpPr txBox="1">
            <a:spLocks/>
          </p:cNvSpPr>
          <p:nvPr/>
        </p:nvSpPr>
        <p:spPr>
          <a:xfrm>
            <a:off x="685799" y="3094539"/>
            <a:ext cx="11230898" cy="157302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2000" i="1" dirty="0"/>
              <a:t>Please reach out to me if you have been affected any content in this presentation</a:t>
            </a:r>
            <a:br>
              <a:rPr lang="en-US" sz="2000" i="1" dirty="0"/>
            </a:br>
            <a:r>
              <a:rPr lang="en-US" sz="2000" i="1" dirty="0"/>
              <a:t>Jane.Haley@mndscotland.org.uk</a:t>
            </a:r>
          </a:p>
        </p:txBody>
      </p:sp>
    </p:spTree>
    <p:extLst>
      <p:ext uri="{BB962C8B-B14F-4D97-AF65-F5344CB8AC3E}">
        <p14:creationId xmlns:p14="http://schemas.microsoft.com/office/powerpoint/2010/main" val="3940437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293FB07-E0B9-46D1-B873-0EE2D27B9BF6}"/>
              </a:ext>
            </a:extLst>
          </p:cNvPr>
          <p:cNvSpPr txBox="1">
            <a:spLocks/>
          </p:cNvSpPr>
          <p:nvPr/>
        </p:nvSpPr>
        <p:spPr>
          <a:xfrm>
            <a:off x="125730" y="57075"/>
            <a:ext cx="10515600" cy="945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868FB"/>
                </a:solidFill>
                <a:latin typeface="Syne Medium"/>
              </a:rPr>
              <a:t>MND is brutal and often fast</a:t>
            </a:r>
          </a:p>
        </p:txBody>
      </p:sp>
      <p:grpSp>
        <p:nvGrpSpPr>
          <p:cNvPr id="18" name="Group 17">
            <a:extLst>
              <a:ext uri="{FF2B5EF4-FFF2-40B4-BE49-F238E27FC236}">
                <a16:creationId xmlns:a16="http://schemas.microsoft.com/office/drawing/2014/main" id="{B8DF4400-95DD-FDA2-67A5-73F26EC9CBCD}"/>
              </a:ext>
            </a:extLst>
          </p:cNvPr>
          <p:cNvGrpSpPr/>
          <p:nvPr/>
        </p:nvGrpSpPr>
        <p:grpSpPr>
          <a:xfrm>
            <a:off x="359794" y="1226470"/>
            <a:ext cx="9423410" cy="2384326"/>
            <a:chOff x="359794" y="1374866"/>
            <a:chExt cx="9423410" cy="2384326"/>
          </a:xfrm>
        </p:grpSpPr>
        <p:sp>
          <p:nvSpPr>
            <p:cNvPr id="12" name="TextBox 11">
              <a:extLst>
                <a:ext uri="{FF2B5EF4-FFF2-40B4-BE49-F238E27FC236}">
                  <a16:creationId xmlns:a16="http://schemas.microsoft.com/office/drawing/2014/main" id="{F9FCED1C-FA68-4C7C-B11F-2178B00D52E1}"/>
                </a:ext>
              </a:extLst>
            </p:cNvPr>
            <p:cNvSpPr txBox="1"/>
            <p:nvPr/>
          </p:nvSpPr>
          <p:spPr>
            <a:xfrm>
              <a:off x="359794" y="1374866"/>
              <a:ext cx="9274536" cy="2384326"/>
            </a:xfrm>
            <a:prstGeom prst="rect">
              <a:avLst/>
            </a:prstGeom>
            <a:noFill/>
            <a:ln>
              <a:solidFill>
                <a:schemeClr val="bg1"/>
              </a:solidFill>
            </a:ln>
          </p:spPr>
          <p:txBody>
            <a:bodyPr wrap="square">
              <a:noAutofit/>
            </a:bodyPr>
            <a:lstStyle/>
            <a:p>
              <a:pPr>
                <a:lnSpc>
                  <a:spcPct val="110000"/>
                </a:lnSpc>
              </a:pPr>
              <a:endParaRPr lang="en-GB" sz="2000" dirty="0">
                <a:solidFill>
                  <a:schemeClr val="tx2"/>
                </a:solidFill>
                <a:latin typeface="DM Sans"/>
              </a:endParaRPr>
            </a:p>
          </p:txBody>
        </p:sp>
        <p:sp>
          <p:nvSpPr>
            <p:cNvPr id="4" name="TextBox 3">
              <a:extLst>
                <a:ext uri="{FF2B5EF4-FFF2-40B4-BE49-F238E27FC236}">
                  <a16:creationId xmlns:a16="http://schemas.microsoft.com/office/drawing/2014/main" id="{F5CD29A1-7D86-1D2D-6AD4-0AC35C641F3A}"/>
                </a:ext>
              </a:extLst>
            </p:cNvPr>
            <p:cNvSpPr txBox="1"/>
            <p:nvPr/>
          </p:nvSpPr>
          <p:spPr>
            <a:xfrm>
              <a:off x="522710" y="1404117"/>
              <a:ext cx="2722172" cy="1261884"/>
            </a:xfrm>
            <a:prstGeom prst="rect">
              <a:avLst/>
            </a:prstGeom>
            <a:noFill/>
          </p:spPr>
          <p:txBody>
            <a:bodyPr wrap="square" rtlCol="0">
              <a:spAutoFit/>
            </a:bodyPr>
            <a:lstStyle/>
            <a:p>
              <a:r>
                <a:rPr lang="en-US" sz="3600" dirty="0">
                  <a:solidFill>
                    <a:schemeClr val="accent1"/>
                  </a:solidFill>
                  <a:latin typeface="Syne Medium" pitchFamily="2" charset="0"/>
                </a:rPr>
                <a:t>1 in 300</a:t>
              </a:r>
            </a:p>
            <a:p>
              <a:r>
                <a:rPr lang="en-US" sz="2000" dirty="0">
                  <a:solidFill>
                    <a:schemeClr val="tx2"/>
                  </a:solidFill>
                </a:rPr>
                <a:t>Lifetime risk of developing MND</a:t>
              </a:r>
              <a:endParaRPr lang="en-GB" sz="2000" dirty="0">
                <a:solidFill>
                  <a:schemeClr val="tx2"/>
                </a:solidFill>
              </a:endParaRPr>
            </a:p>
          </p:txBody>
        </p:sp>
        <p:sp>
          <p:nvSpPr>
            <p:cNvPr id="5" name="TextBox 4">
              <a:extLst>
                <a:ext uri="{FF2B5EF4-FFF2-40B4-BE49-F238E27FC236}">
                  <a16:creationId xmlns:a16="http://schemas.microsoft.com/office/drawing/2014/main" id="{7BEF64E7-A4BA-59F9-A41D-EFA6436FC0D8}"/>
                </a:ext>
              </a:extLst>
            </p:cNvPr>
            <p:cNvSpPr txBox="1"/>
            <p:nvPr/>
          </p:nvSpPr>
          <p:spPr>
            <a:xfrm>
              <a:off x="3368989" y="1404117"/>
              <a:ext cx="2947459" cy="1261884"/>
            </a:xfrm>
            <a:prstGeom prst="rect">
              <a:avLst/>
            </a:prstGeom>
            <a:noFill/>
          </p:spPr>
          <p:txBody>
            <a:bodyPr wrap="square" rtlCol="0">
              <a:spAutoFit/>
            </a:bodyPr>
            <a:lstStyle/>
            <a:p>
              <a:r>
                <a:rPr lang="en-US" sz="3600" dirty="0">
                  <a:solidFill>
                    <a:schemeClr val="accent1"/>
                  </a:solidFill>
                  <a:latin typeface="Syne Medium" pitchFamily="2" charset="0"/>
                </a:rPr>
                <a:t>200</a:t>
              </a:r>
            </a:p>
            <a:p>
              <a:r>
                <a:rPr lang="en-US" sz="2000" dirty="0">
                  <a:solidFill>
                    <a:schemeClr val="tx2"/>
                  </a:solidFill>
                </a:rPr>
                <a:t>people in Scotland are diagnosed each year</a:t>
              </a:r>
              <a:endParaRPr lang="en-GB" sz="2000" dirty="0">
                <a:solidFill>
                  <a:schemeClr val="tx2"/>
                </a:solidFill>
              </a:endParaRPr>
            </a:p>
          </p:txBody>
        </p:sp>
        <p:sp>
          <p:nvSpPr>
            <p:cNvPr id="6" name="TextBox 5">
              <a:extLst>
                <a:ext uri="{FF2B5EF4-FFF2-40B4-BE49-F238E27FC236}">
                  <a16:creationId xmlns:a16="http://schemas.microsoft.com/office/drawing/2014/main" id="{E96B388E-55FF-2FCD-2D0D-A497185EDC9F}"/>
                </a:ext>
              </a:extLst>
            </p:cNvPr>
            <p:cNvSpPr txBox="1"/>
            <p:nvPr/>
          </p:nvSpPr>
          <p:spPr>
            <a:xfrm>
              <a:off x="6440556" y="1404117"/>
              <a:ext cx="3342648" cy="1261884"/>
            </a:xfrm>
            <a:prstGeom prst="rect">
              <a:avLst/>
            </a:prstGeom>
            <a:noFill/>
          </p:spPr>
          <p:txBody>
            <a:bodyPr wrap="square" rtlCol="0">
              <a:spAutoFit/>
            </a:bodyPr>
            <a:lstStyle/>
            <a:p>
              <a:r>
                <a:rPr lang="en-US" sz="3600" dirty="0">
                  <a:solidFill>
                    <a:schemeClr val="accent1"/>
                  </a:solidFill>
                  <a:latin typeface="Syne Medium" pitchFamily="2" charset="0"/>
                </a:rPr>
                <a:t>18 months</a:t>
              </a:r>
            </a:p>
            <a:p>
              <a:r>
                <a:rPr lang="en-US" sz="2000" dirty="0">
                  <a:solidFill>
                    <a:schemeClr val="tx2"/>
                  </a:solidFill>
                </a:rPr>
                <a:t>average life expectancy after diagnosis</a:t>
              </a:r>
              <a:endParaRPr lang="en-GB" sz="2000" dirty="0">
                <a:solidFill>
                  <a:schemeClr val="tx2"/>
                </a:solidFill>
              </a:endParaRPr>
            </a:p>
          </p:txBody>
        </p:sp>
        <p:sp>
          <p:nvSpPr>
            <p:cNvPr id="9" name="TextBox 8">
              <a:extLst>
                <a:ext uri="{FF2B5EF4-FFF2-40B4-BE49-F238E27FC236}">
                  <a16:creationId xmlns:a16="http://schemas.microsoft.com/office/drawing/2014/main" id="{2ADB8D43-A81D-1BB0-7E73-40FAAB608CDC}"/>
                </a:ext>
              </a:extLst>
            </p:cNvPr>
            <p:cNvSpPr txBox="1"/>
            <p:nvPr/>
          </p:nvSpPr>
          <p:spPr>
            <a:xfrm>
              <a:off x="512396" y="2830698"/>
              <a:ext cx="8273796" cy="808382"/>
            </a:xfrm>
            <a:prstGeom prst="rect">
              <a:avLst/>
            </a:prstGeom>
            <a:noFill/>
            <a:ln>
              <a:noFill/>
            </a:ln>
          </p:spPr>
          <p:txBody>
            <a:bodyPr wrap="square">
              <a:noAutofit/>
            </a:bodyPr>
            <a:lstStyle/>
            <a:p>
              <a:pPr>
                <a:lnSpc>
                  <a:spcPct val="110000"/>
                </a:lnSpc>
              </a:pPr>
              <a:r>
                <a:rPr lang="en-GB" sz="2000" dirty="0">
                  <a:solidFill>
                    <a:schemeClr val="tx2"/>
                  </a:solidFill>
                  <a:latin typeface="DM Sans"/>
                  <a:cs typeface="Arial"/>
                </a:rPr>
                <a:t>Because the average life expectancy is so short there are around  </a:t>
              </a:r>
            </a:p>
            <a:p>
              <a:pPr>
                <a:lnSpc>
                  <a:spcPct val="110000"/>
                </a:lnSpc>
              </a:pPr>
              <a:r>
                <a:rPr lang="en-GB" sz="2000" b="1" dirty="0">
                  <a:solidFill>
                    <a:srgbClr val="E71A72"/>
                  </a:solidFill>
                  <a:latin typeface="DM Sans"/>
                  <a:cs typeface="Arial"/>
                </a:rPr>
                <a:t>450 people </a:t>
              </a:r>
              <a:r>
                <a:rPr lang="en-GB" sz="2000" dirty="0">
                  <a:solidFill>
                    <a:schemeClr val="tx2"/>
                  </a:solidFill>
                  <a:latin typeface="DM Sans"/>
                  <a:cs typeface="Arial"/>
                </a:rPr>
                <a:t>living with MND in Scotland at any one time </a:t>
              </a:r>
              <a:endParaRPr lang="en-GB" sz="2000" dirty="0">
                <a:solidFill>
                  <a:schemeClr val="tx2"/>
                </a:solidFill>
                <a:latin typeface="DM Sans"/>
              </a:endParaRPr>
            </a:p>
          </p:txBody>
        </p:sp>
      </p:grpSp>
      <p:grpSp>
        <p:nvGrpSpPr>
          <p:cNvPr id="19" name="Group 18">
            <a:extLst>
              <a:ext uri="{FF2B5EF4-FFF2-40B4-BE49-F238E27FC236}">
                <a16:creationId xmlns:a16="http://schemas.microsoft.com/office/drawing/2014/main" id="{BB96E3DB-2917-007C-F7DC-ECBB5F222BC0}"/>
              </a:ext>
            </a:extLst>
          </p:cNvPr>
          <p:cNvGrpSpPr/>
          <p:nvPr/>
        </p:nvGrpSpPr>
        <p:grpSpPr>
          <a:xfrm>
            <a:off x="359794" y="3967648"/>
            <a:ext cx="11472412" cy="2151730"/>
            <a:chOff x="359794" y="3967648"/>
            <a:chExt cx="11472412" cy="2151730"/>
          </a:xfrm>
        </p:grpSpPr>
        <p:grpSp>
          <p:nvGrpSpPr>
            <p:cNvPr id="16" name="Group 15">
              <a:extLst>
                <a:ext uri="{FF2B5EF4-FFF2-40B4-BE49-F238E27FC236}">
                  <a16:creationId xmlns:a16="http://schemas.microsoft.com/office/drawing/2014/main" id="{C849A14F-C261-FA94-C76B-97E680AD051D}"/>
                </a:ext>
              </a:extLst>
            </p:cNvPr>
            <p:cNvGrpSpPr/>
            <p:nvPr/>
          </p:nvGrpSpPr>
          <p:grpSpPr>
            <a:xfrm>
              <a:off x="359794" y="3967648"/>
              <a:ext cx="11472412" cy="2151730"/>
              <a:chOff x="359794" y="4140321"/>
              <a:chExt cx="11472412" cy="2151730"/>
            </a:xfrm>
          </p:grpSpPr>
          <p:sp>
            <p:nvSpPr>
              <p:cNvPr id="7" name="Title 3">
                <a:extLst>
                  <a:ext uri="{FF2B5EF4-FFF2-40B4-BE49-F238E27FC236}">
                    <a16:creationId xmlns:a16="http://schemas.microsoft.com/office/drawing/2014/main" id="{630846C2-F21E-0116-A18A-2FB0D8F54484}"/>
                  </a:ext>
                </a:extLst>
              </p:cNvPr>
              <p:cNvSpPr txBox="1">
                <a:spLocks/>
              </p:cNvSpPr>
              <p:nvPr/>
            </p:nvSpPr>
            <p:spPr>
              <a:xfrm>
                <a:off x="359794" y="4290971"/>
                <a:ext cx="8467130" cy="17818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200" dirty="0">
                    <a:solidFill>
                      <a:schemeClr val="accent1"/>
                    </a:solidFill>
                    <a:latin typeface="Syne Medium" pitchFamily="2" charset="0"/>
                  </a:rPr>
                  <a:t>MND Scotland: Making Time Count</a:t>
                </a:r>
              </a:p>
              <a:p>
                <a:pPr>
                  <a:lnSpc>
                    <a:spcPct val="110000"/>
                  </a:lnSpc>
                  <a:spcAft>
                    <a:spcPts val="600"/>
                  </a:spcAft>
                </a:pPr>
                <a:r>
                  <a:rPr lang="en-US" sz="2000" dirty="0">
                    <a:solidFill>
                      <a:schemeClr val="tx2"/>
                    </a:solidFill>
                    <a:latin typeface="+mn-lt"/>
                  </a:rPr>
                  <a:t>MND Scotland is the only charity in Scotland providing support for people with MND. </a:t>
                </a:r>
              </a:p>
              <a:p>
                <a:r>
                  <a:rPr lang="en-US" sz="2000" dirty="0">
                    <a:solidFill>
                      <a:schemeClr val="tx2"/>
                    </a:solidFill>
                    <a:latin typeface="+mn-lt"/>
                  </a:rPr>
                  <a:t>We have also been funding research since the 1980’s</a:t>
                </a:r>
              </a:p>
            </p:txBody>
          </p:sp>
          <p:pic>
            <p:nvPicPr>
              <p:cNvPr id="15" name="Picture 14">
                <a:extLst>
                  <a:ext uri="{FF2B5EF4-FFF2-40B4-BE49-F238E27FC236}">
                    <a16:creationId xmlns:a16="http://schemas.microsoft.com/office/drawing/2014/main" id="{F6CB8B33-F2D9-78DB-5FCB-32E319904CA5}"/>
                  </a:ext>
                </a:extLst>
              </p:cNvPr>
              <p:cNvPicPr>
                <a:picLocks noChangeAspect="1"/>
              </p:cNvPicPr>
              <p:nvPr/>
            </p:nvPicPr>
            <p:blipFill>
              <a:blip r:embed="rId3"/>
              <a:stretch>
                <a:fillRect/>
              </a:stretch>
            </p:blipFill>
            <p:spPr>
              <a:xfrm>
                <a:off x="8602601" y="4140321"/>
                <a:ext cx="3229605" cy="2151730"/>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pic>
          <p:nvPicPr>
            <p:cNvPr id="17" name="Picture 16">
              <a:extLst>
                <a:ext uri="{FF2B5EF4-FFF2-40B4-BE49-F238E27FC236}">
                  <a16:creationId xmlns:a16="http://schemas.microsoft.com/office/drawing/2014/main" id="{C6A9D7CD-94C5-051F-1C0A-5CF88A2B6DB6}"/>
                </a:ext>
              </a:extLst>
            </p:cNvPr>
            <p:cNvPicPr>
              <a:picLocks noChangeAspect="1"/>
            </p:cNvPicPr>
            <p:nvPr/>
          </p:nvPicPr>
          <p:blipFill>
            <a:blip r:embed="rId4"/>
            <a:stretch>
              <a:fillRect/>
            </a:stretch>
          </p:blipFill>
          <p:spPr>
            <a:xfrm>
              <a:off x="6905286" y="5269488"/>
              <a:ext cx="554784" cy="542591"/>
            </a:xfrm>
            <a:prstGeom prst="rect">
              <a:avLst/>
            </a:prstGeom>
          </p:spPr>
        </p:pic>
      </p:grpSp>
    </p:spTree>
    <p:extLst>
      <p:ext uri="{BB962C8B-B14F-4D97-AF65-F5344CB8AC3E}">
        <p14:creationId xmlns:p14="http://schemas.microsoft.com/office/powerpoint/2010/main" val="81259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7063FD60-E1B1-C8F4-13D6-7B8D7E07417B}"/>
              </a:ext>
            </a:extLst>
          </p:cNvPr>
          <p:cNvSpPr txBox="1">
            <a:spLocks/>
          </p:cNvSpPr>
          <p:nvPr/>
        </p:nvSpPr>
        <p:spPr>
          <a:xfrm>
            <a:off x="203917" y="184696"/>
            <a:ext cx="11232889" cy="7014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1"/>
                </a:solidFill>
              </a:rPr>
              <a:t>Funding research for a better future</a:t>
            </a:r>
          </a:p>
        </p:txBody>
      </p:sp>
      <p:sp>
        <p:nvSpPr>
          <p:cNvPr id="11" name="Content Placeholder 2">
            <a:extLst>
              <a:ext uri="{FF2B5EF4-FFF2-40B4-BE49-F238E27FC236}">
                <a16:creationId xmlns:a16="http://schemas.microsoft.com/office/drawing/2014/main" id="{2C44B0AB-2B28-19C8-3EC0-2A1C352855A3}"/>
              </a:ext>
            </a:extLst>
          </p:cNvPr>
          <p:cNvSpPr txBox="1">
            <a:spLocks/>
          </p:cNvSpPr>
          <p:nvPr/>
        </p:nvSpPr>
        <p:spPr>
          <a:xfrm>
            <a:off x="203917" y="1218926"/>
            <a:ext cx="10748962" cy="61277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rgbClr val="FF6997"/>
                </a:solidFill>
                <a:latin typeface="DM Sans"/>
                <a:cs typeface="Arial"/>
              </a:rPr>
              <a:t>£8.7 million</a:t>
            </a:r>
            <a:r>
              <a:rPr lang="en-GB" dirty="0">
                <a:solidFill>
                  <a:srgbClr val="FF6997"/>
                </a:solidFill>
                <a:latin typeface="DM Sans"/>
                <a:cs typeface="Arial"/>
              </a:rPr>
              <a:t> </a:t>
            </a:r>
            <a:r>
              <a:rPr lang="en-GB" dirty="0">
                <a:solidFill>
                  <a:schemeClr val="tx2"/>
                </a:solidFill>
                <a:latin typeface="DM Sans"/>
                <a:cs typeface="Arial"/>
              </a:rPr>
              <a:t>across</a:t>
            </a:r>
            <a:r>
              <a:rPr lang="en-GB" dirty="0">
                <a:solidFill>
                  <a:srgbClr val="312682"/>
                </a:solidFill>
                <a:latin typeface="DM Sans"/>
                <a:cs typeface="Arial"/>
              </a:rPr>
              <a:t> </a:t>
            </a:r>
            <a:r>
              <a:rPr lang="en-GB" b="1" dirty="0">
                <a:solidFill>
                  <a:schemeClr val="accent2"/>
                </a:solidFill>
                <a:latin typeface="DM Sans"/>
                <a:cs typeface="Arial"/>
              </a:rPr>
              <a:t>54 projects </a:t>
            </a:r>
            <a:r>
              <a:rPr lang="en-GB" dirty="0">
                <a:solidFill>
                  <a:schemeClr val="tx2"/>
                </a:solidFill>
                <a:latin typeface="DM Sans"/>
                <a:cs typeface="Arial"/>
              </a:rPr>
              <a:t>in Scotland and the UK</a:t>
            </a:r>
            <a:br>
              <a:rPr lang="en-GB" dirty="0">
                <a:solidFill>
                  <a:srgbClr val="312682"/>
                </a:solidFill>
                <a:latin typeface="DM Sans"/>
                <a:cs typeface="Arial"/>
              </a:rPr>
            </a:br>
            <a:endParaRPr lang="en-US" dirty="0">
              <a:solidFill>
                <a:srgbClr val="312682"/>
              </a:solidFill>
              <a:latin typeface="DM Sans"/>
            </a:endParaRPr>
          </a:p>
        </p:txBody>
      </p:sp>
      <p:grpSp>
        <p:nvGrpSpPr>
          <p:cNvPr id="13" name="Group 12">
            <a:extLst>
              <a:ext uri="{FF2B5EF4-FFF2-40B4-BE49-F238E27FC236}">
                <a16:creationId xmlns:a16="http://schemas.microsoft.com/office/drawing/2014/main" id="{05D0D788-CEAA-5A8A-AEA6-EF01546341A6}"/>
              </a:ext>
            </a:extLst>
          </p:cNvPr>
          <p:cNvGrpSpPr/>
          <p:nvPr/>
        </p:nvGrpSpPr>
        <p:grpSpPr>
          <a:xfrm>
            <a:off x="376685" y="1759476"/>
            <a:ext cx="10887352" cy="3888242"/>
            <a:chOff x="669995" y="2195283"/>
            <a:chExt cx="10887352" cy="3888242"/>
          </a:xfrm>
        </p:grpSpPr>
        <p:sp>
          <p:nvSpPr>
            <p:cNvPr id="14" name="Content Placeholder 2">
              <a:extLst>
                <a:ext uri="{FF2B5EF4-FFF2-40B4-BE49-F238E27FC236}">
                  <a16:creationId xmlns:a16="http://schemas.microsoft.com/office/drawing/2014/main" id="{4033BBAD-D120-DF3F-C330-62A3650AC1C2}"/>
                </a:ext>
              </a:extLst>
            </p:cNvPr>
            <p:cNvSpPr txBox="1">
              <a:spLocks/>
            </p:cNvSpPr>
            <p:nvPr/>
          </p:nvSpPr>
          <p:spPr>
            <a:xfrm>
              <a:off x="3722246" y="2195283"/>
              <a:ext cx="7835101" cy="38882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endParaRPr lang="en-GB" sz="1800" dirty="0">
                <a:latin typeface="DM Sans"/>
              </a:endParaRPr>
            </a:p>
            <a:p>
              <a:pPr marL="1252538" indent="-1252538">
                <a:spcAft>
                  <a:spcPts val="600"/>
                </a:spcAft>
                <a:buFont typeface="Arial" panose="020B0604020202020204" pitchFamily="34" charset="0"/>
                <a:buNone/>
              </a:pPr>
              <a:r>
                <a:rPr lang="en-GB" sz="3200" b="1" dirty="0">
                  <a:solidFill>
                    <a:srgbClr val="FF6997"/>
                  </a:solidFill>
                  <a:latin typeface="Syne"/>
                  <a:cs typeface="Arial"/>
                </a:rPr>
                <a:t>58% </a:t>
              </a:r>
              <a:r>
                <a:rPr lang="en-GB" sz="3200" dirty="0">
                  <a:solidFill>
                    <a:srgbClr val="FF6997"/>
                  </a:solidFill>
                  <a:latin typeface="DM Sans"/>
                </a:rPr>
                <a:t>  </a:t>
              </a:r>
              <a:r>
                <a:rPr lang="en-GB" sz="2000" b="1" dirty="0">
                  <a:solidFill>
                    <a:schemeClr val="tx2"/>
                  </a:solidFill>
                  <a:latin typeface="DM Sans"/>
                  <a:cs typeface="Arial"/>
                </a:rPr>
                <a:t>Treatment pipeline:</a:t>
              </a:r>
              <a:r>
                <a:rPr lang="en-GB" sz="2000" dirty="0">
                  <a:solidFill>
                    <a:schemeClr val="tx2"/>
                  </a:solidFill>
                  <a:latin typeface="DM Sans"/>
                  <a:cs typeface="Arial"/>
                </a:rPr>
                <a:t> taking potential treatments into people, including clinical trials</a:t>
              </a:r>
              <a:endParaRPr lang="en-GB" sz="1800" dirty="0">
                <a:solidFill>
                  <a:schemeClr val="tx2">
                    <a:lumMod val="75000"/>
                  </a:schemeClr>
                </a:solidFill>
                <a:latin typeface="DM Sans"/>
              </a:endParaRPr>
            </a:p>
            <a:p>
              <a:pPr marL="1252538" indent="-1252538">
                <a:spcAft>
                  <a:spcPts val="600"/>
                </a:spcAft>
                <a:buFont typeface="Arial" panose="020B0604020202020204" pitchFamily="34" charset="0"/>
                <a:buNone/>
              </a:pPr>
              <a:r>
                <a:rPr lang="en-GB" sz="3200" b="1" dirty="0">
                  <a:solidFill>
                    <a:srgbClr val="0868FB"/>
                  </a:solidFill>
                  <a:latin typeface="Syne"/>
                  <a:cs typeface="Arial"/>
                </a:rPr>
                <a:t>33%	</a:t>
              </a:r>
              <a:r>
                <a:rPr lang="en-GB" sz="2000" b="1" dirty="0">
                  <a:solidFill>
                    <a:schemeClr val="tx2"/>
                  </a:solidFill>
                  <a:latin typeface="DM Sans"/>
                  <a:cs typeface="Arial"/>
                </a:rPr>
                <a:t>Identifying targets </a:t>
              </a:r>
              <a:r>
                <a:rPr lang="en-GB" sz="2000" dirty="0">
                  <a:solidFill>
                    <a:schemeClr val="tx2"/>
                  </a:solidFill>
                  <a:latin typeface="DM Sans"/>
                  <a:cs typeface="Arial"/>
                </a:rPr>
                <a:t>for therapies and mechanisms underlying MND</a:t>
              </a:r>
              <a:endParaRPr lang="en-GB" sz="1800" dirty="0">
                <a:latin typeface="DM Sans"/>
              </a:endParaRPr>
            </a:p>
            <a:p>
              <a:pPr marL="1252538" indent="-1252538">
                <a:buFont typeface="Arial" panose="020B0604020202020204" pitchFamily="34" charset="0"/>
                <a:buNone/>
              </a:pPr>
              <a:r>
                <a:rPr lang="en-GB" sz="3200" b="1" dirty="0">
                  <a:solidFill>
                    <a:srgbClr val="6E43E4"/>
                  </a:solidFill>
                  <a:latin typeface="Syne"/>
                  <a:cs typeface="Arial"/>
                </a:rPr>
                <a:t>9%</a:t>
              </a:r>
              <a:r>
                <a:rPr lang="en-GB" sz="3200" b="1" dirty="0">
                  <a:solidFill>
                    <a:srgbClr val="6E43E4"/>
                  </a:solidFill>
                  <a:latin typeface="Syne"/>
                </a:rPr>
                <a:t>	</a:t>
              </a:r>
              <a:r>
                <a:rPr lang="en-GB" sz="2000" b="1" dirty="0">
                  <a:solidFill>
                    <a:schemeClr val="tx2"/>
                  </a:solidFill>
                  <a:latin typeface="DM Sans"/>
                  <a:cs typeface="Arial"/>
                </a:rPr>
                <a:t>Improving care </a:t>
              </a:r>
              <a:r>
                <a:rPr lang="en-GB" sz="2000" dirty="0">
                  <a:solidFill>
                    <a:schemeClr val="tx2"/>
                  </a:solidFill>
                  <a:latin typeface="DM Sans"/>
                  <a:cs typeface="Arial"/>
                </a:rPr>
                <a:t>to increase quality of life for </a:t>
              </a:r>
              <a:br>
                <a:rPr lang="en-GB" sz="2000" dirty="0">
                  <a:solidFill>
                    <a:schemeClr val="tx2"/>
                  </a:solidFill>
                  <a:latin typeface="DM Sans"/>
                  <a:cs typeface="Arial"/>
                </a:rPr>
              </a:br>
              <a:r>
                <a:rPr lang="en-GB" sz="2000" dirty="0">
                  <a:solidFill>
                    <a:schemeClr val="tx2"/>
                  </a:solidFill>
                  <a:latin typeface="DM Sans"/>
                  <a:cs typeface="Arial"/>
                </a:rPr>
                <a:t>people affected by MND</a:t>
              </a:r>
              <a:endParaRPr lang="en-GB" sz="2000" dirty="0">
                <a:solidFill>
                  <a:schemeClr val="tx2"/>
                </a:solidFill>
                <a:latin typeface="DM Sans"/>
              </a:endParaRPr>
            </a:p>
            <a:p>
              <a:pPr marL="0" indent="0">
                <a:lnSpc>
                  <a:spcPct val="150000"/>
                </a:lnSpc>
                <a:buFont typeface="Arial" panose="020B0604020202020204" pitchFamily="34" charset="0"/>
                <a:buNone/>
              </a:pPr>
              <a:endParaRPr lang="en-GB" sz="1800" dirty="0">
                <a:solidFill>
                  <a:srgbClr val="312682"/>
                </a:solidFill>
                <a:latin typeface="DM Sans"/>
              </a:endParaRPr>
            </a:p>
          </p:txBody>
        </p:sp>
        <p:grpSp>
          <p:nvGrpSpPr>
            <p:cNvPr id="15" name="Group 14">
              <a:extLst>
                <a:ext uri="{FF2B5EF4-FFF2-40B4-BE49-F238E27FC236}">
                  <a16:creationId xmlns:a16="http://schemas.microsoft.com/office/drawing/2014/main" id="{986017DA-311F-D6E3-4460-1A8D58CECD41}"/>
                </a:ext>
              </a:extLst>
            </p:cNvPr>
            <p:cNvGrpSpPr/>
            <p:nvPr/>
          </p:nvGrpSpPr>
          <p:grpSpPr>
            <a:xfrm>
              <a:off x="669995" y="2379599"/>
              <a:ext cx="2852252" cy="2880000"/>
              <a:chOff x="669995" y="2379599"/>
              <a:chExt cx="2852252" cy="2880000"/>
            </a:xfrm>
          </p:grpSpPr>
          <p:pic>
            <p:nvPicPr>
              <p:cNvPr id="16" name="Picture 2" descr="Shape, circle&#10;&#10;Description automatically generated">
                <a:extLst>
                  <a:ext uri="{FF2B5EF4-FFF2-40B4-BE49-F238E27FC236}">
                    <a16:creationId xmlns:a16="http://schemas.microsoft.com/office/drawing/2014/main" id="{CC6A6F9A-F4C8-40ED-28DC-CEFD191713FC}"/>
                  </a:ext>
                </a:extLst>
              </p:cNvPr>
              <p:cNvPicPr>
                <a:picLocks noChangeAspect="1"/>
              </p:cNvPicPr>
              <p:nvPr/>
            </p:nvPicPr>
            <p:blipFill>
              <a:blip r:embed="rId3"/>
              <a:stretch>
                <a:fillRect/>
              </a:stretch>
            </p:blipFill>
            <p:spPr>
              <a:xfrm>
                <a:off x="669995" y="2379599"/>
                <a:ext cx="2852252" cy="2880000"/>
              </a:xfrm>
              <a:prstGeom prst="rect">
                <a:avLst/>
              </a:prstGeom>
            </p:spPr>
          </p:pic>
          <p:sp>
            <p:nvSpPr>
              <p:cNvPr id="18" name="Content Placeholder 2">
                <a:extLst>
                  <a:ext uri="{FF2B5EF4-FFF2-40B4-BE49-F238E27FC236}">
                    <a16:creationId xmlns:a16="http://schemas.microsoft.com/office/drawing/2014/main" id="{EF18FF13-FE49-B765-40A8-5DC4F49B6312}"/>
                  </a:ext>
                </a:extLst>
              </p:cNvPr>
              <p:cNvSpPr txBox="1">
                <a:spLocks/>
              </p:cNvSpPr>
              <p:nvPr/>
            </p:nvSpPr>
            <p:spPr>
              <a:xfrm>
                <a:off x="1249753" y="3023739"/>
                <a:ext cx="1692735" cy="1591719"/>
              </a:xfrm>
              <a:prstGeom prst="rect">
                <a:avLst/>
              </a:prstGeom>
              <a:solidFill>
                <a:srgbClr val="F9E5E6"/>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GB" sz="2400" dirty="0">
                    <a:solidFill>
                      <a:schemeClr val="tx2"/>
                    </a:solidFill>
                    <a:latin typeface="Syne"/>
                    <a:cs typeface="Arial"/>
                  </a:rPr>
                  <a:t>What we have funded since 2007</a:t>
                </a:r>
                <a:endParaRPr lang="en-US" sz="2400" dirty="0">
                  <a:solidFill>
                    <a:schemeClr val="tx2"/>
                  </a:solidFill>
                  <a:latin typeface="Syne"/>
                </a:endParaRPr>
              </a:p>
            </p:txBody>
          </p:sp>
        </p:grpSp>
      </p:grpSp>
      <p:grpSp>
        <p:nvGrpSpPr>
          <p:cNvPr id="19" name="Group 18">
            <a:extLst>
              <a:ext uri="{FF2B5EF4-FFF2-40B4-BE49-F238E27FC236}">
                <a16:creationId xmlns:a16="http://schemas.microsoft.com/office/drawing/2014/main" id="{ACD59D1A-8299-95F7-EEC6-9F1B7DE269E5}"/>
              </a:ext>
            </a:extLst>
          </p:cNvPr>
          <p:cNvGrpSpPr/>
          <p:nvPr/>
        </p:nvGrpSpPr>
        <p:grpSpPr>
          <a:xfrm>
            <a:off x="2503705" y="4731847"/>
            <a:ext cx="8449174" cy="2086767"/>
            <a:chOff x="2503705" y="4731847"/>
            <a:chExt cx="8449174" cy="2086767"/>
          </a:xfrm>
        </p:grpSpPr>
        <p:grpSp>
          <p:nvGrpSpPr>
            <p:cNvPr id="9" name="Group 8">
              <a:extLst>
                <a:ext uri="{FF2B5EF4-FFF2-40B4-BE49-F238E27FC236}">
                  <a16:creationId xmlns:a16="http://schemas.microsoft.com/office/drawing/2014/main" id="{D745C010-A215-8131-F3E6-720E2FFD2C37}"/>
                </a:ext>
              </a:extLst>
            </p:cNvPr>
            <p:cNvGrpSpPr/>
            <p:nvPr/>
          </p:nvGrpSpPr>
          <p:grpSpPr>
            <a:xfrm>
              <a:off x="3542581" y="4731847"/>
              <a:ext cx="7410298" cy="2086767"/>
              <a:chOff x="3542581" y="4731847"/>
              <a:chExt cx="7410298" cy="2086767"/>
            </a:xfrm>
          </p:grpSpPr>
          <p:grpSp>
            <p:nvGrpSpPr>
              <p:cNvPr id="5" name="Group 4">
                <a:extLst>
                  <a:ext uri="{FF2B5EF4-FFF2-40B4-BE49-F238E27FC236}">
                    <a16:creationId xmlns:a16="http://schemas.microsoft.com/office/drawing/2014/main" id="{8DF9AFC4-BF38-9377-20E4-3F8D657D544E}"/>
                  </a:ext>
                </a:extLst>
              </p:cNvPr>
              <p:cNvGrpSpPr/>
              <p:nvPr/>
            </p:nvGrpSpPr>
            <p:grpSpPr>
              <a:xfrm>
                <a:off x="3542581" y="5290875"/>
                <a:ext cx="7027029" cy="1230188"/>
                <a:chOff x="2300819" y="5439665"/>
                <a:chExt cx="7027029" cy="1230188"/>
              </a:xfrm>
            </p:grpSpPr>
            <p:sp>
              <p:nvSpPr>
                <p:cNvPr id="2" name="Content Placeholder 2">
                  <a:extLst>
                    <a:ext uri="{FF2B5EF4-FFF2-40B4-BE49-F238E27FC236}">
                      <a16:creationId xmlns:a16="http://schemas.microsoft.com/office/drawing/2014/main" id="{9B6B6A29-1900-E5F4-0C3F-3EE4F5C2E9EF}"/>
                    </a:ext>
                  </a:extLst>
                </p:cNvPr>
                <p:cNvSpPr txBox="1">
                  <a:spLocks/>
                </p:cNvSpPr>
                <p:nvPr/>
              </p:nvSpPr>
              <p:spPr>
                <a:xfrm>
                  <a:off x="3210230" y="5439665"/>
                  <a:ext cx="6117618" cy="12301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100"/>
                    </a:spcAft>
                    <a:buNone/>
                  </a:pPr>
                  <a:r>
                    <a:rPr lang="en-GB" sz="4000" dirty="0">
                      <a:solidFill>
                        <a:srgbClr val="E71A72"/>
                      </a:solidFill>
                      <a:latin typeface="Syne"/>
                      <a:cs typeface="Arial"/>
                    </a:rPr>
                    <a:t>We fundraise </a:t>
                  </a:r>
                  <a:br>
                    <a:rPr lang="en-GB" sz="4000" dirty="0">
                      <a:solidFill>
                        <a:srgbClr val="312682"/>
                      </a:solidFill>
                      <a:latin typeface="Syne"/>
                      <a:cs typeface="Arial"/>
                    </a:rPr>
                  </a:br>
                  <a:r>
                    <a:rPr lang="en-GB" sz="2000" dirty="0">
                      <a:solidFill>
                        <a:schemeClr val="tx2"/>
                      </a:solidFill>
                      <a:latin typeface="Syne"/>
                      <a:cs typeface="Arial"/>
                    </a:rPr>
                    <a:t>to change lives today and </a:t>
                  </a:r>
                  <a:br>
                    <a:rPr lang="en-GB" sz="2000" dirty="0">
                      <a:solidFill>
                        <a:schemeClr val="tx2"/>
                      </a:solidFill>
                      <a:latin typeface="Syne"/>
                      <a:cs typeface="Arial"/>
                    </a:rPr>
                  </a:br>
                  <a:r>
                    <a:rPr lang="en-GB" sz="2000" dirty="0">
                      <a:solidFill>
                        <a:schemeClr val="tx2"/>
                      </a:solidFill>
                      <a:latin typeface="Syne"/>
                      <a:cs typeface="Arial"/>
                    </a:rPr>
                    <a:t>bring hope for the future</a:t>
                  </a:r>
                  <a:endParaRPr lang="en-GB" sz="2000" dirty="0">
                    <a:solidFill>
                      <a:schemeClr val="tx2"/>
                    </a:solidFill>
                    <a:latin typeface="Syne"/>
                  </a:endParaRPr>
                </a:p>
              </p:txBody>
            </p:sp>
            <p:pic>
              <p:nvPicPr>
                <p:cNvPr id="4" name="Picture 13" descr="Icon&#10;&#10;Description automatically generated">
                  <a:extLst>
                    <a:ext uri="{FF2B5EF4-FFF2-40B4-BE49-F238E27FC236}">
                      <a16:creationId xmlns:a16="http://schemas.microsoft.com/office/drawing/2014/main" id="{57CC2B7B-DF0F-058B-A166-06784D8C1B73}"/>
                    </a:ext>
                  </a:extLst>
                </p:cNvPr>
                <p:cNvPicPr>
                  <a:picLocks noChangeAspect="1"/>
                </p:cNvPicPr>
                <p:nvPr/>
              </p:nvPicPr>
              <p:blipFill>
                <a:blip r:embed="rId4"/>
                <a:stretch>
                  <a:fillRect/>
                </a:stretch>
              </p:blipFill>
              <p:spPr>
                <a:xfrm>
                  <a:off x="2300819" y="5543518"/>
                  <a:ext cx="709412" cy="720000"/>
                </a:xfrm>
                <a:prstGeom prst="rect">
                  <a:avLst/>
                </a:prstGeom>
              </p:spPr>
            </p:pic>
          </p:grpSp>
          <p:pic>
            <p:nvPicPr>
              <p:cNvPr id="8" name="Picture 7">
                <a:extLst>
                  <a:ext uri="{FF2B5EF4-FFF2-40B4-BE49-F238E27FC236}">
                    <a16:creationId xmlns:a16="http://schemas.microsoft.com/office/drawing/2014/main" id="{3C67B797-408D-E0CF-4289-22D89B7A0C87}"/>
                  </a:ext>
                </a:extLst>
              </p:cNvPr>
              <p:cNvPicPr>
                <a:picLocks noChangeAspect="1"/>
              </p:cNvPicPr>
              <p:nvPr/>
            </p:nvPicPr>
            <p:blipFill>
              <a:blip r:embed="rId5"/>
              <a:stretch>
                <a:fillRect/>
              </a:stretch>
            </p:blipFill>
            <p:spPr>
              <a:xfrm>
                <a:off x="7983649" y="4731847"/>
                <a:ext cx="2969230" cy="2086767"/>
              </a:xfrm>
              <a:prstGeom prst="rect">
                <a:avLst/>
              </a:prstGeom>
              <a:ln>
                <a:noFill/>
              </a:ln>
              <a:effectLst>
                <a:softEdge rad="112500"/>
              </a:effectLst>
            </p:spPr>
          </p:pic>
        </p:grpSp>
        <p:pic>
          <p:nvPicPr>
            <p:cNvPr id="12" name="Graphic 11" descr="Arrow: Slight curve with solid fill">
              <a:extLst>
                <a:ext uri="{FF2B5EF4-FFF2-40B4-BE49-F238E27FC236}">
                  <a16:creationId xmlns:a16="http://schemas.microsoft.com/office/drawing/2014/main" id="{B6C371F3-DC39-7569-AB5E-00213BDB518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27179">
              <a:off x="2503705" y="5181874"/>
              <a:ext cx="914400" cy="914400"/>
            </a:xfrm>
            <a:prstGeom prst="rect">
              <a:avLst/>
            </a:prstGeom>
          </p:spPr>
        </p:pic>
      </p:grpSp>
    </p:spTree>
    <p:extLst>
      <p:ext uri="{BB962C8B-B14F-4D97-AF65-F5344CB8AC3E}">
        <p14:creationId xmlns:p14="http://schemas.microsoft.com/office/powerpoint/2010/main" val="6307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7063FD60-E1B1-C8F4-13D6-7B8D7E07417B}"/>
              </a:ext>
            </a:extLst>
          </p:cNvPr>
          <p:cNvSpPr txBox="1">
            <a:spLocks/>
          </p:cNvSpPr>
          <p:nvPr/>
        </p:nvSpPr>
        <p:spPr>
          <a:xfrm>
            <a:off x="203917" y="184696"/>
            <a:ext cx="11232889" cy="7014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1"/>
                </a:solidFill>
              </a:rPr>
              <a:t>MND: What is needed?</a:t>
            </a:r>
          </a:p>
        </p:txBody>
      </p:sp>
      <p:sp>
        <p:nvSpPr>
          <p:cNvPr id="11" name="Content Placeholder 2">
            <a:extLst>
              <a:ext uri="{FF2B5EF4-FFF2-40B4-BE49-F238E27FC236}">
                <a16:creationId xmlns:a16="http://schemas.microsoft.com/office/drawing/2014/main" id="{2C44B0AB-2B28-19C8-3EC0-2A1C352855A3}"/>
              </a:ext>
            </a:extLst>
          </p:cNvPr>
          <p:cNvSpPr txBox="1">
            <a:spLocks/>
          </p:cNvSpPr>
          <p:nvPr/>
        </p:nvSpPr>
        <p:spPr>
          <a:xfrm>
            <a:off x="1201323" y="1155940"/>
            <a:ext cx="8311433" cy="95331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rgbClr val="FF6997"/>
                </a:solidFill>
                <a:latin typeface="DM Sans"/>
                <a:cs typeface="Arial"/>
              </a:rPr>
              <a:t>Meaningful treatments</a:t>
            </a:r>
          </a:p>
          <a:p>
            <a:pPr marL="0" indent="0">
              <a:spcBef>
                <a:spcPts val="600"/>
              </a:spcBef>
              <a:buFont typeface="Arial" panose="020B0604020202020204" pitchFamily="34" charset="0"/>
              <a:buNone/>
            </a:pPr>
            <a:r>
              <a:rPr lang="en-GB" sz="2400" dirty="0">
                <a:solidFill>
                  <a:schemeClr val="tx2"/>
                </a:solidFill>
                <a:latin typeface="DM Sans"/>
                <a:cs typeface="Arial"/>
              </a:rPr>
              <a:t>To slow progression and stop the disease</a:t>
            </a:r>
            <a:br>
              <a:rPr lang="en-GB" dirty="0">
                <a:solidFill>
                  <a:srgbClr val="312682"/>
                </a:solidFill>
                <a:latin typeface="DM Sans"/>
                <a:cs typeface="Arial"/>
              </a:rPr>
            </a:br>
            <a:endParaRPr lang="en-US" dirty="0">
              <a:solidFill>
                <a:srgbClr val="312682"/>
              </a:solidFill>
              <a:latin typeface="DM Sans"/>
            </a:endParaRPr>
          </a:p>
        </p:txBody>
      </p:sp>
      <p:sp>
        <p:nvSpPr>
          <p:cNvPr id="2" name="Content Placeholder 2">
            <a:extLst>
              <a:ext uri="{FF2B5EF4-FFF2-40B4-BE49-F238E27FC236}">
                <a16:creationId xmlns:a16="http://schemas.microsoft.com/office/drawing/2014/main" id="{E5492D74-B1A6-C3AA-BDFB-233A2F8A6307}"/>
              </a:ext>
            </a:extLst>
          </p:cNvPr>
          <p:cNvSpPr txBox="1">
            <a:spLocks/>
          </p:cNvSpPr>
          <p:nvPr/>
        </p:nvSpPr>
        <p:spPr>
          <a:xfrm>
            <a:off x="1201323" y="2369293"/>
            <a:ext cx="8311433" cy="95331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rgbClr val="FF6997"/>
                </a:solidFill>
                <a:latin typeface="DM Sans"/>
                <a:cs typeface="Arial"/>
              </a:rPr>
              <a:t>Quick and accurate diagnosis</a:t>
            </a:r>
          </a:p>
          <a:p>
            <a:pPr marL="0" indent="0">
              <a:spcBef>
                <a:spcPts val="600"/>
              </a:spcBef>
              <a:buFont typeface="Arial" panose="020B0604020202020204" pitchFamily="34" charset="0"/>
              <a:buNone/>
            </a:pPr>
            <a:r>
              <a:rPr lang="en-GB" sz="2400" dirty="0">
                <a:solidFill>
                  <a:schemeClr val="tx2"/>
                </a:solidFill>
                <a:latin typeface="DM Sans"/>
                <a:cs typeface="Arial"/>
              </a:rPr>
              <a:t>To allow for early treatment</a:t>
            </a:r>
            <a:br>
              <a:rPr lang="en-GB" dirty="0">
                <a:solidFill>
                  <a:srgbClr val="312682"/>
                </a:solidFill>
                <a:latin typeface="DM Sans"/>
                <a:cs typeface="Arial"/>
              </a:rPr>
            </a:br>
            <a:endParaRPr lang="en-US" dirty="0">
              <a:solidFill>
                <a:srgbClr val="312682"/>
              </a:solidFill>
              <a:latin typeface="DM Sans"/>
            </a:endParaRPr>
          </a:p>
        </p:txBody>
      </p:sp>
      <p:sp>
        <p:nvSpPr>
          <p:cNvPr id="4" name="Content Placeholder 2">
            <a:extLst>
              <a:ext uri="{FF2B5EF4-FFF2-40B4-BE49-F238E27FC236}">
                <a16:creationId xmlns:a16="http://schemas.microsoft.com/office/drawing/2014/main" id="{787AC777-9250-3D50-FE38-2E7D9F83B018}"/>
              </a:ext>
            </a:extLst>
          </p:cNvPr>
          <p:cNvSpPr txBox="1">
            <a:spLocks/>
          </p:cNvSpPr>
          <p:nvPr/>
        </p:nvSpPr>
        <p:spPr>
          <a:xfrm>
            <a:off x="1201323" y="3582646"/>
            <a:ext cx="10235483" cy="95331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rgbClr val="FF6997"/>
                </a:solidFill>
                <a:latin typeface="DM Sans"/>
                <a:cs typeface="Arial"/>
              </a:rPr>
              <a:t>Unique biomarkers</a:t>
            </a:r>
          </a:p>
          <a:p>
            <a:pPr marL="0" indent="0">
              <a:spcBef>
                <a:spcPts val="600"/>
              </a:spcBef>
              <a:buFont typeface="Arial" panose="020B0604020202020204" pitchFamily="34" charset="0"/>
              <a:buNone/>
            </a:pPr>
            <a:r>
              <a:rPr lang="en-GB" sz="2400" dirty="0">
                <a:solidFill>
                  <a:schemeClr val="tx2"/>
                </a:solidFill>
                <a:latin typeface="DM Sans"/>
                <a:cs typeface="Arial"/>
              </a:rPr>
              <a:t>To improve clinical trial monitoring and aid personalised treatments</a:t>
            </a:r>
            <a:br>
              <a:rPr lang="en-GB" dirty="0">
                <a:solidFill>
                  <a:srgbClr val="312682"/>
                </a:solidFill>
                <a:latin typeface="DM Sans"/>
                <a:cs typeface="Arial"/>
              </a:rPr>
            </a:br>
            <a:endParaRPr lang="en-US" dirty="0">
              <a:solidFill>
                <a:srgbClr val="312682"/>
              </a:solidFill>
              <a:latin typeface="DM Sans"/>
            </a:endParaRPr>
          </a:p>
        </p:txBody>
      </p:sp>
      <p:sp>
        <p:nvSpPr>
          <p:cNvPr id="5" name="Content Placeholder 2">
            <a:extLst>
              <a:ext uri="{FF2B5EF4-FFF2-40B4-BE49-F238E27FC236}">
                <a16:creationId xmlns:a16="http://schemas.microsoft.com/office/drawing/2014/main" id="{E45AA87C-D482-B198-7AD9-5E3DC12D51E6}"/>
              </a:ext>
            </a:extLst>
          </p:cNvPr>
          <p:cNvSpPr txBox="1">
            <a:spLocks/>
          </p:cNvSpPr>
          <p:nvPr/>
        </p:nvSpPr>
        <p:spPr>
          <a:xfrm>
            <a:off x="1201322" y="4795999"/>
            <a:ext cx="10235483" cy="95331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rgbClr val="FF6997"/>
                </a:solidFill>
                <a:latin typeface="DM Sans"/>
                <a:cs typeface="Arial"/>
              </a:rPr>
              <a:t>Better symptom management</a:t>
            </a:r>
          </a:p>
          <a:p>
            <a:pPr marL="0" indent="0">
              <a:spcBef>
                <a:spcPts val="600"/>
              </a:spcBef>
              <a:buFont typeface="Arial" panose="020B0604020202020204" pitchFamily="34" charset="0"/>
              <a:buNone/>
            </a:pPr>
            <a:r>
              <a:rPr lang="en-GB" sz="2400" dirty="0">
                <a:solidFill>
                  <a:schemeClr val="tx2"/>
                </a:solidFill>
                <a:latin typeface="DM Sans"/>
                <a:cs typeface="Arial"/>
              </a:rPr>
              <a:t>To improve quality of life</a:t>
            </a:r>
            <a:br>
              <a:rPr lang="en-GB" dirty="0">
                <a:solidFill>
                  <a:srgbClr val="312682"/>
                </a:solidFill>
                <a:latin typeface="DM Sans"/>
                <a:cs typeface="Arial"/>
              </a:rPr>
            </a:br>
            <a:endParaRPr lang="en-US" dirty="0">
              <a:solidFill>
                <a:srgbClr val="312682"/>
              </a:solidFill>
              <a:latin typeface="DM Sans"/>
            </a:endParaRPr>
          </a:p>
        </p:txBody>
      </p:sp>
    </p:spTree>
    <p:extLst>
      <p:ext uri="{BB962C8B-B14F-4D97-AF65-F5344CB8AC3E}">
        <p14:creationId xmlns:p14="http://schemas.microsoft.com/office/powerpoint/2010/main" val="3666895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7063FD60-E1B1-C8F4-13D6-7B8D7E07417B}"/>
              </a:ext>
            </a:extLst>
          </p:cNvPr>
          <p:cNvSpPr txBox="1">
            <a:spLocks/>
          </p:cNvSpPr>
          <p:nvPr/>
        </p:nvSpPr>
        <p:spPr>
          <a:xfrm>
            <a:off x="203917" y="184696"/>
            <a:ext cx="11232889" cy="7014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1"/>
                </a:solidFill>
              </a:rPr>
              <a:t>How is Scotland contributing?</a:t>
            </a:r>
          </a:p>
        </p:txBody>
      </p:sp>
      <p:grpSp>
        <p:nvGrpSpPr>
          <p:cNvPr id="28" name="Group 27">
            <a:extLst>
              <a:ext uri="{FF2B5EF4-FFF2-40B4-BE49-F238E27FC236}">
                <a16:creationId xmlns:a16="http://schemas.microsoft.com/office/drawing/2014/main" id="{B229E137-BA5D-DA5C-20C6-5F7B1ECA7829}"/>
              </a:ext>
            </a:extLst>
          </p:cNvPr>
          <p:cNvGrpSpPr/>
          <p:nvPr/>
        </p:nvGrpSpPr>
        <p:grpSpPr>
          <a:xfrm>
            <a:off x="203917" y="1101342"/>
            <a:ext cx="8311433" cy="4825422"/>
            <a:chOff x="203917" y="1101342"/>
            <a:chExt cx="8311433" cy="4825422"/>
          </a:xfrm>
        </p:grpSpPr>
        <p:sp>
          <p:nvSpPr>
            <p:cNvPr id="11" name="Content Placeholder 2">
              <a:extLst>
                <a:ext uri="{FF2B5EF4-FFF2-40B4-BE49-F238E27FC236}">
                  <a16:creationId xmlns:a16="http://schemas.microsoft.com/office/drawing/2014/main" id="{2C44B0AB-2B28-19C8-3EC0-2A1C352855A3}"/>
                </a:ext>
              </a:extLst>
            </p:cNvPr>
            <p:cNvSpPr txBox="1">
              <a:spLocks/>
            </p:cNvSpPr>
            <p:nvPr/>
          </p:nvSpPr>
          <p:spPr>
            <a:xfrm>
              <a:off x="203917" y="1101342"/>
              <a:ext cx="8311433" cy="95331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rgbClr val="FF6997"/>
                  </a:solidFill>
                  <a:latin typeface="DM Sans"/>
                  <a:cs typeface="Arial"/>
                </a:rPr>
                <a:t>Meaningful treatments</a:t>
              </a:r>
            </a:p>
            <a:p>
              <a:pPr marL="0" indent="0">
                <a:spcBef>
                  <a:spcPts val="600"/>
                </a:spcBef>
                <a:buFont typeface="Arial" panose="020B0604020202020204" pitchFamily="34" charset="0"/>
                <a:buNone/>
              </a:pPr>
              <a:r>
                <a:rPr lang="en-GB" sz="2400" dirty="0">
                  <a:solidFill>
                    <a:schemeClr val="tx2"/>
                  </a:solidFill>
                  <a:latin typeface="DM Sans"/>
                  <a:cs typeface="Arial"/>
                </a:rPr>
                <a:t>Terazosin – from fish to feasibility study in people</a:t>
              </a:r>
              <a:br>
                <a:rPr lang="en-GB" dirty="0">
                  <a:solidFill>
                    <a:srgbClr val="312682"/>
                  </a:solidFill>
                  <a:latin typeface="DM Sans"/>
                  <a:cs typeface="Arial"/>
                </a:rPr>
              </a:br>
              <a:endParaRPr lang="en-US" dirty="0">
                <a:solidFill>
                  <a:srgbClr val="312682"/>
                </a:solidFill>
                <a:latin typeface="DM Sans"/>
              </a:endParaRPr>
            </a:p>
          </p:txBody>
        </p:sp>
        <p:pic>
          <p:nvPicPr>
            <p:cNvPr id="7" name="Picture 6">
              <a:extLst>
                <a:ext uri="{FF2B5EF4-FFF2-40B4-BE49-F238E27FC236}">
                  <a16:creationId xmlns:a16="http://schemas.microsoft.com/office/drawing/2014/main" id="{EAAA1BD5-1581-3912-B5E5-F2A952546245}"/>
                </a:ext>
              </a:extLst>
            </p:cNvPr>
            <p:cNvPicPr>
              <a:picLocks noChangeAspect="1"/>
            </p:cNvPicPr>
            <p:nvPr/>
          </p:nvPicPr>
          <p:blipFill>
            <a:blip r:embed="rId3"/>
            <a:stretch>
              <a:fillRect/>
            </a:stretch>
          </p:blipFill>
          <p:spPr>
            <a:xfrm>
              <a:off x="312786" y="2164599"/>
              <a:ext cx="5826708" cy="3762165"/>
            </a:xfrm>
            <a:prstGeom prst="rect">
              <a:avLst/>
            </a:prstGeom>
          </p:spPr>
        </p:pic>
      </p:grpSp>
      <p:grpSp>
        <p:nvGrpSpPr>
          <p:cNvPr id="27" name="Group 26">
            <a:extLst>
              <a:ext uri="{FF2B5EF4-FFF2-40B4-BE49-F238E27FC236}">
                <a16:creationId xmlns:a16="http://schemas.microsoft.com/office/drawing/2014/main" id="{713C5DCD-D72D-C060-064A-B5272F14F462}"/>
              </a:ext>
            </a:extLst>
          </p:cNvPr>
          <p:cNvGrpSpPr/>
          <p:nvPr/>
        </p:nvGrpSpPr>
        <p:grpSpPr>
          <a:xfrm>
            <a:off x="6344425" y="2218672"/>
            <a:ext cx="5847575" cy="4153378"/>
            <a:chOff x="6344425" y="2218672"/>
            <a:chExt cx="5847575" cy="4153378"/>
          </a:xfrm>
        </p:grpSpPr>
        <p:grpSp>
          <p:nvGrpSpPr>
            <p:cNvPr id="25" name="Group 24">
              <a:extLst>
                <a:ext uri="{FF2B5EF4-FFF2-40B4-BE49-F238E27FC236}">
                  <a16:creationId xmlns:a16="http://schemas.microsoft.com/office/drawing/2014/main" id="{E5DF0F43-63E3-ADE3-CE25-6DD0EEC9E157}"/>
                </a:ext>
              </a:extLst>
            </p:cNvPr>
            <p:cNvGrpSpPr/>
            <p:nvPr/>
          </p:nvGrpSpPr>
          <p:grpSpPr>
            <a:xfrm>
              <a:off x="6344425" y="2218672"/>
              <a:ext cx="5847575" cy="4153378"/>
              <a:chOff x="6344425" y="2218672"/>
              <a:chExt cx="5847575" cy="4153378"/>
            </a:xfrm>
          </p:grpSpPr>
          <p:grpSp>
            <p:nvGrpSpPr>
              <p:cNvPr id="16" name="Group 15">
                <a:extLst>
                  <a:ext uri="{FF2B5EF4-FFF2-40B4-BE49-F238E27FC236}">
                    <a16:creationId xmlns:a16="http://schemas.microsoft.com/office/drawing/2014/main" id="{07750442-F1BF-1239-386B-BB0FDEC2F2F9}"/>
                  </a:ext>
                </a:extLst>
              </p:cNvPr>
              <p:cNvGrpSpPr/>
              <p:nvPr/>
            </p:nvGrpSpPr>
            <p:grpSpPr>
              <a:xfrm>
                <a:off x="6485123" y="2218672"/>
                <a:ext cx="5706877" cy="3495982"/>
                <a:chOff x="7219950" y="2028516"/>
                <a:chExt cx="4457700" cy="3495982"/>
              </a:xfrm>
            </p:grpSpPr>
            <p:sp>
              <p:nvSpPr>
                <p:cNvPr id="8" name="Content Placeholder 2">
                  <a:extLst>
                    <a:ext uri="{FF2B5EF4-FFF2-40B4-BE49-F238E27FC236}">
                      <a16:creationId xmlns:a16="http://schemas.microsoft.com/office/drawing/2014/main" id="{5A48A5E3-9524-ACF7-063E-4AC6608EACF2}"/>
                    </a:ext>
                  </a:extLst>
                </p:cNvPr>
                <p:cNvSpPr txBox="1">
                  <a:spLocks/>
                </p:cNvSpPr>
                <p:nvPr/>
              </p:nvSpPr>
              <p:spPr>
                <a:xfrm>
                  <a:off x="7219950" y="2186555"/>
                  <a:ext cx="4457700" cy="33379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Font typeface="Arial" panose="020B0604020202020204" pitchFamily="34" charset="0"/>
                    <a:buNone/>
                  </a:pPr>
                  <a:r>
                    <a:rPr lang="en-GB" sz="2000" b="1" dirty="0">
                      <a:solidFill>
                        <a:schemeClr val="tx2"/>
                      </a:solidFill>
                      <a:latin typeface="DM Sans"/>
                      <a:cs typeface="Arial"/>
                    </a:rPr>
                    <a:t>2009 – 2012</a:t>
                  </a:r>
                </a:p>
                <a:p>
                  <a:pPr marL="0" indent="0">
                    <a:spcBef>
                      <a:spcPts val="600"/>
                    </a:spcBef>
                    <a:buFont typeface="Arial" panose="020B0604020202020204" pitchFamily="34" charset="0"/>
                    <a:buNone/>
                  </a:pPr>
                  <a:r>
                    <a:rPr lang="en-GB" sz="1800" dirty="0">
                      <a:solidFill>
                        <a:schemeClr val="tx2"/>
                      </a:solidFill>
                      <a:latin typeface="DM Sans"/>
                      <a:cs typeface="Arial"/>
                    </a:rPr>
                    <a:t>PhD studentship to Dr Catherina Becker, </a:t>
                  </a:r>
                  <a:r>
                    <a:rPr lang="en-GB" sz="1800" dirty="0" err="1">
                      <a:solidFill>
                        <a:schemeClr val="tx2"/>
                      </a:solidFill>
                      <a:latin typeface="DM Sans"/>
                      <a:cs typeface="Arial"/>
                    </a:rPr>
                    <a:t>UoE</a:t>
                  </a:r>
                  <a:endParaRPr lang="en-GB" sz="1800" dirty="0">
                    <a:solidFill>
                      <a:schemeClr val="tx2"/>
                    </a:solidFill>
                    <a:latin typeface="DM Sans"/>
                    <a:cs typeface="Arial"/>
                  </a:endParaRPr>
                </a:p>
                <a:p>
                  <a:pPr marL="0" indent="0">
                    <a:spcBef>
                      <a:spcPts val="2400"/>
                    </a:spcBef>
                    <a:buFont typeface="Arial" panose="020B0604020202020204" pitchFamily="34" charset="0"/>
                    <a:buNone/>
                  </a:pPr>
                  <a:r>
                    <a:rPr lang="en-GB" sz="2000" b="1" dirty="0">
                      <a:solidFill>
                        <a:schemeClr val="tx2"/>
                      </a:solidFill>
                      <a:latin typeface="DM Sans"/>
                      <a:cs typeface="Arial"/>
                    </a:rPr>
                    <a:t>2010 – 2013</a:t>
                  </a:r>
                </a:p>
                <a:p>
                  <a:pPr marL="0" indent="0">
                    <a:spcBef>
                      <a:spcPts val="600"/>
                    </a:spcBef>
                    <a:buFont typeface="Arial" panose="020B0604020202020204" pitchFamily="34" charset="0"/>
                    <a:buNone/>
                  </a:pPr>
                  <a:r>
                    <a:rPr lang="en-GB" sz="1800" dirty="0">
                      <a:solidFill>
                        <a:schemeClr val="tx2"/>
                      </a:solidFill>
                      <a:latin typeface="DM Sans"/>
                      <a:cs typeface="Arial"/>
                    </a:rPr>
                    <a:t>PhD studentship to Dr Tom Gillingwater, </a:t>
                  </a:r>
                  <a:r>
                    <a:rPr lang="en-GB" sz="1800" dirty="0" err="1">
                      <a:solidFill>
                        <a:schemeClr val="tx2"/>
                      </a:solidFill>
                      <a:latin typeface="DM Sans"/>
                      <a:cs typeface="Arial"/>
                    </a:rPr>
                    <a:t>UoE</a:t>
                  </a:r>
                  <a:r>
                    <a:rPr lang="en-GB" sz="1800" dirty="0">
                      <a:solidFill>
                        <a:schemeClr val="tx2"/>
                      </a:solidFill>
                      <a:latin typeface="DM Sans"/>
                      <a:cs typeface="Arial"/>
                    </a:rPr>
                    <a:t> </a:t>
                  </a:r>
                </a:p>
                <a:p>
                  <a:pPr marL="0" indent="0">
                    <a:spcBef>
                      <a:spcPts val="2400"/>
                    </a:spcBef>
                    <a:buFont typeface="Arial" panose="020B0604020202020204" pitchFamily="34" charset="0"/>
                    <a:buNone/>
                  </a:pPr>
                  <a:r>
                    <a:rPr lang="en-GB" sz="2000" b="1" dirty="0">
                      <a:solidFill>
                        <a:schemeClr val="tx2"/>
                      </a:solidFill>
                      <a:latin typeface="DM Sans"/>
                      <a:cs typeface="Arial"/>
                    </a:rPr>
                    <a:t>2017 – 2020</a:t>
                  </a:r>
                </a:p>
                <a:p>
                  <a:pPr marL="0" indent="0">
                    <a:spcBef>
                      <a:spcPts val="600"/>
                    </a:spcBef>
                    <a:buFont typeface="Arial" panose="020B0604020202020204" pitchFamily="34" charset="0"/>
                    <a:buNone/>
                  </a:pPr>
                  <a:r>
                    <a:rPr lang="en-GB" sz="1800" dirty="0">
                      <a:solidFill>
                        <a:schemeClr val="tx2"/>
                      </a:solidFill>
                      <a:latin typeface="DM Sans"/>
                      <a:cs typeface="Arial"/>
                    </a:rPr>
                    <a:t>Research project to Prof Tom Gillingwater, </a:t>
                  </a:r>
                  <a:r>
                    <a:rPr lang="en-GB" sz="1800" dirty="0" err="1">
                      <a:solidFill>
                        <a:schemeClr val="tx2"/>
                      </a:solidFill>
                      <a:latin typeface="DM Sans"/>
                      <a:cs typeface="Arial"/>
                    </a:rPr>
                    <a:t>UoE</a:t>
                  </a:r>
                  <a:br>
                    <a:rPr lang="en-GB" dirty="0">
                      <a:solidFill>
                        <a:srgbClr val="312682"/>
                      </a:solidFill>
                      <a:latin typeface="DM Sans"/>
                      <a:cs typeface="Arial"/>
                    </a:rPr>
                  </a:br>
                  <a:endParaRPr lang="en-US" dirty="0">
                    <a:solidFill>
                      <a:srgbClr val="312682"/>
                    </a:solidFill>
                    <a:latin typeface="DM Sans"/>
                  </a:endParaRPr>
                </a:p>
              </p:txBody>
            </p:sp>
            <p:pic>
              <p:nvPicPr>
                <p:cNvPr id="10" name="Graphic 9" descr="Fish with solid fill">
                  <a:extLst>
                    <a:ext uri="{FF2B5EF4-FFF2-40B4-BE49-F238E27FC236}">
                      <a16:creationId xmlns:a16="http://schemas.microsoft.com/office/drawing/2014/main" id="{957FE37D-2915-EB90-D002-C7635F0EEF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73179" y="2028516"/>
                  <a:ext cx="648000" cy="648000"/>
                </a:xfrm>
                <a:prstGeom prst="rect">
                  <a:avLst/>
                </a:prstGeom>
              </p:spPr>
            </p:pic>
          </p:grpSp>
          <p:grpSp>
            <p:nvGrpSpPr>
              <p:cNvPr id="24" name="Group 23">
                <a:extLst>
                  <a:ext uri="{FF2B5EF4-FFF2-40B4-BE49-F238E27FC236}">
                    <a16:creationId xmlns:a16="http://schemas.microsoft.com/office/drawing/2014/main" id="{17B70FC4-9CA3-BB3D-E5D9-A8F9F9C3AD5A}"/>
                  </a:ext>
                </a:extLst>
              </p:cNvPr>
              <p:cNvGrpSpPr/>
              <p:nvPr/>
            </p:nvGrpSpPr>
            <p:grpSpPr>
              <a:xfrm>
                <a:off x="6344425" y="4692107"/>
                <a:ext cx="5398238" cy="1679943"/>
                <a:chOff x="6344425" y="4692107"/>
                <a:chExt cx="5398238" cy="1679943"/>
              </a:xfrm>
            </p:grpSpPr>
            <p:grpSp>
              <p:nvGrpSpPr>
                <p:cNvPr id="21" name="Group 20">
                  <a:extLst>
                    <a:ext uri="{FF2B5EF4-FFF2-40B4-BE49-F238E27FC236}">
                      <a16:creationId xmlns:a16="http://schemas.microsoft.com/office/drawing/2014/main" id="{B0C9B05D-0EB2-945F-FB10-1F1CC80DDCAE}"/>
                    </a:ext>
                  </a:extLst>
                </p:cNvPr>
                <p:cNvGrpSpPr/>
                <p:nvPr/>
              </p:nvGrpSpPr>
              <p:grpSpPr>
                <a:xfrm>
                  <a:off x="6344425" y="4692107"/>
                  <a:ext cx="5292406" cy="1679943"/>
                  <a:chOff x="6344425" y="4692107"/>
                  <a:chExt cx="5292406" cy="1679943"/>
                </a:xfrm>
              </p:grpSpPr>
              <p:pic>
                <p:nvPicPr>
                  <p:cNvPr id="18" name="Picture 17">
                    <a:extLst>
                      <a:ext uri="{FF2B5EF4-FFF2-40B4-BE49-F238E27FC236}">
                        <a16:creationId xmlns:a16="http://schemas.microsoft.com/office/drawing/2014/main" id="{AA82FAD7-C9B3-63B1-4EF1-278DCFEFB55F}"/>
                      </a:ext>
                    </a:extLst>
                  </p:cNvPr>
                  <p:cNvPicPr>
                    <a:picLocks noChangeAspect="1"/>
                  </p:cNvPicPr>
                  <p:nvPr/>
                </p:nvPicPr>
                <p:blipFill>
                  <a:blip r:embed="rId6"/>
                  <a:stretch>
                    <a:fillRect/>
                  </a:stretch>
                </p:blipFill>
                <p:spPr>
                  <a:xfrm>
                    <a:off x="7252331" y="5519230"/>
                    <a:ext cx="4384500" cy="852820"/>
                  </a:xfrm>
                  <a:prstGeom prst="rect">
                    <a:avLst/>
                  </a:prstGeom>
                </p:spPr>
              </p:pic>
              <p:pic>
                <p:nvPicPr>
                  <p:cNvPr id="15" name="Picture 14">
                    <a:extLst>
                      <a:ext uri="{FF2B5EF4-FFF2-40B4-BE49-F238E27FC236}">
                        <a16:creationId xmlns:a16="http://schemas.microsoft.com/office/drawing/2014/main" id="{B362D9C8-A03C-1351-0800-BA27AA7265C4}"/>
                      </a:ext>
                    </a:extLst>
                  </p:cNvPr>
                  <p:cNvPicPr>
                    <a:picLocks noChangeAspect="1"/>
                  </p:cNvPicPr>
                  <p:nvPr/>
                </p:nvPicPr>
                <p:blipFill>
                  <a:blip r:embed="rId7"/>
                  <a:stretch>
                    <a:fillRect/>
                  </a:stretch>
                </p:blipFill>
                <p:spPr>
                  <a:xfrm rot="2074425">
                    <a:off x="6344425" y="4692107"/>
                    <a:ext cx="1048603" cy="1048603"/>
                  </a:xfrm>
                  <a:prstGeom prst="rect">
                    <a:avLst/>
                  </a:prstGeom>
                </p:spPr>
              </p:pic>
            </p:grpSp>
            <p:sp>
              <p:nvSpPr>
                <p:cNvPr id="23" name="TextBox 22">
                  <a:extLst>
                    <a:ext uri="{FF2B5EF4-FFF2-40B4-BE49-F238E27FC236}">
                      <a16:creationId xmlns:a16="http://schemas.microsoft.com/office/drawing/2014/main" id="{1ADC9E80-71E1-AFC3-37F8-CABAF6D8A182}"/>
                    </a:ext>
                  </a:extLst>
                </p:cNvPr>
                <p:cNvSpPr txBox="1"/>
                <p:nvPr/>
              </p:nvSpPr>
              <p:spPr>
                <a:xfrm>
                  <a:off x="7252331" y="5131278"/>
                  <a:ext cx="4490332" cy="400110"/>
                </a:xfrm>
                <a:prstGeom prst="rect">
                  <a:avLst/>
                </a:prstGeom>
                <a:noFill/>
              </p:spPr>
              <p:txBody>
                <a:bodyPr wrap="none" rtlCol="0">
                  <a:spAutoFit/>
                </a:bodyPr>
                <a:lstStyle/>
                <a:p>
                  <a:r>
                    <a:rPr lang="en-US" sz="2000" b="1" dirty="0">
                      <a:solidFill>
                        <a:schemeClr val="tx2"/>
                      </a:solidFill>
                    </a:rPr>
                    <a:t>2022 – 2025 </a:t>
                  </a:r>
                  <a:r>
                    <a:rPr lang="en-US" sz="1400" dirty="0">
                      <a:solidFill>
                        <a:schemeClr val="tx2"/>
                      </a:solidFill>
                    </a:rPr>
                    <a:t>(My Name’5 </a:t>
                  </a:r>
                  <a:r>
                    <a:rPr lang="en-US" sz="1400" dirty="0" err="1">
                      <a:solidFill>
                        <a:schemeClr val="tx2"/>
                      </a:solidFill>
                    </a:rPr>
                    <a:t>Doddie</a:t>
                  </a:r>
                  <a:r>
                    <a:rPr lang="en-US" sz="1400" dirty="0">
                      <a:solidFill>
                        <a:schemeClr val="tx2"/>
                      </a:solidFill>
                    </a:rPr>
                    <a:t> Foundation)</a:t>
                  </a:r>
                  <a:endParaRPr lang="en-GB" sz="1400" dirty="0">
                    <a:solidFill>
                      <a:schemeClr val="tx2"/>
                    </a:solidFill>
                  </a:endParaRPr>
                </a:p>
              </p:txBody>
            </p:sp>
          </p:grpSp>
        </p:grpSp>
        <p:pic>
          <p:nvPicPr>
            <p:cNvPr id="20" name="Graphic 19" descr="Nerve with solid fill">
              <a:extLst>
                <a:ext uri="{FF2B5EF4-FFF2-40B4-BE49-F238E27FC236}">
                  <a16:creationId xmlns:a16="http://schemas.microsoft.com/office/drawing/2014/main" id="{5DECB090-82C1-6C44-9F4B-ACCF727574D3}"/>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rot="13981818">
              <a:off x="8445908" y="4027956"/>
              <a:ext cx="648000" cy="648000"/>
            </a:xfrm>
            <a:prstGeom prst="rect">
              <a:avLst/>
            </a:prstGeom>
          </p:spPr>
        </p:pic>
        <p:pic>
          <p:nvPicPr>
            <p:cNvPr id="22" name="Graphic 21" descr="Nerve with solid fill">
              <a:extLst>
                <a:ext uri="{FF2B5EF4-FFF2-40B4-BE49-F238E27FC236}">
                  <a16:creationId xmlns:a16="http://schemas.microsoft.com/office/drawing/2014/main" id="{198C120C-D398-B5BB-B700-A822CEAC206A}"/>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rot="13981818">
              <a:off x="8436383" y="3124301"/>
              <a:ext cx="648000" cy="648000"/>
            </a:xfrm>
            <a:prstGeom prst="rect">
              <a:avLst/>
            </a:prstGeom>
          </p:spPr>
        </p:pic>
      </p:grpSp>
    </p:spTree>
    <p:extLst>
      <p:ext uri="{BB962C8B-B14F-4D97-AF65-F5344CB8AC3E}">
        <p14:creationId xmlns:p14="http://schemas.microsoft.com/office/powerpoint/2010/main" val="80764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7063FD60-E1B1-C8F4-13D6-7B8D7E07417B}"/>
              </a:ext>
            </a:extLst>
          </p:cNvPr>
          <p:cNvSpPr txBox="1">
            <a:spLocks/>
          </p:cNvSpPr>
          <p:nvPr/>
        </p:nvSpPr>
        <p:spPr>
          <a:xfrm>
            <a:off x="203917" y="184696"/>
            <a:ext cx="11232889" cy="7014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1"/>
                </a:solidFill>
              </a:rPr>
              <a:t>How is Scotland contributing?</a:t>
            </a:r>
          </a:p>
        </p:txBody>
      </p:sp>
      <p:sp>
        <p:nvSpPr>
          <p:cNvPr id="11" name="Content Placeholder 2">
            <a:extLst>
              <a:ext uri="{FF2B5EF4-FFF2-40B4-BE49-F238E27FC236}">
                <a16:creationId xmlns:a16="http://schemas.microsoft.com/office/drawing/2014/main" id="{2C44B0AB-2B28-19C8-3EC0-2A1C352855A3}"/>
              </a:ext>
            </a:extLst>
          </p:cNvPr>
          <p:cNvSpPr txBox="1">
            <a:spLocks/>
          </p:cNvSpPr>
          <p:nvPr/>
        </p:nvSpPr>
        <p:spPr>
          <a:xfrm>
            <a:off x="203918" y="1088258"/>
            <a:ext cx="9483008" cy="129299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rgbClr val="FF6997"/>
                </a:solidFill>
                <a:latin typeface="DM Sans"/>
                <a:cs typeface="Arial"/>
              </a:rPr>
              <a:t>Meaningful treatments</a:t>
            </a:r>
          </a:p>
          <a:p>
            <a:pPr marL="0" indent="0">
              <a:spcBef>
                <a:spcPts val="600"/>
              </a:spcBef>
              <a:buFont typeface="Arial" panose="020B0604020202020204" pitchFamily="34" charset="0"/>
              <a:buNone/>
            </a:pPr>
            <a:r>
              <a:rPr lang="en-GB" sz="2400" dirty="0">
                <a:solidFill>
                  <a:schemeClr val="tx2"/>
                </a:solidFill>
                <a:latin typeface="DM Sans"/>
                <a:cs typeface="Arial"/>
              </a:rPr>
              <a:t>MND-SMART: a platform trial for speeding up identification of new treatments for MND</a:t>
            </a:r>
            <a:br>
              <a:rPr lang="en-GB" dirty="0">
                <a:solidFill>
                  <a:srgbClr val="312682"/>
                </a:solidFill>
                <a:latin typeface="DM Sans"/>
                <a:cs typeface="Arial"/>
              </a:rPr>
            </a:br>
            <a:endParaRPr lang="en-US" dirty="0">
              <a:solidFill>
                <a:srgbClr val="312682"/>
              </a:solidFill>
              <a:latin typeface="DM Sans"/>
            </a:endParaRPr>
          </a:p>
        </p:txBody>
      </p:sp>
      <p:pic>
        <p:nvPicPr>
          <p:cNvPr id="2" name="Picture 1">
            <a:extLst>
              <a:ext uri="{FF2B5EF4-FFF2-40B4-BE49-F238E27FC236}">
                <a16:creationId xmlns:a16="http://schemas.microsoft.com/office/drawing/2014/main" id="{6127E350-BD24-6759-6E03-2019DD5B85B8}"/>
              </a:ext>
            </a:extLst>
          </p:cNvPr>
          <p:cNvPicPr>
            <a:picLocks noChangeAspect="1"/>
          </p:cNvPicPr>
          <p:nvPr/>
        </p:nvPicPr>
        <p:blipFill>
          <a:blip r:embed="rId3"/>
          <a:stretch>
            <a:fillRect/>
          </a:stretch>
        </p:blipFill>
        <p:spPr>
          <a:xfrm>
            <a:off x="3931376" y="2295165"/>
            <a:ext cx="2699938" cy="1136173"/>
          </a:xfrm>
          <a:prstGeom prst="rect">
            <a:avLst/>
          </a:prstGeom>
        </p:spPr>
      </p:pic>
      <p:grpSp>
        <p:nvGrpSpPr>
          <p:cNvPr id="36" name="Group 35">
            <a:extLst>
              <a:ext uri="{FF2B5EF4-FFF2-40B4-BE49-F238E27FC236}">
                <a16:creationId xmlns:a16="http://schemas.microsoft.com/office/drawing/2014/main" id="{7AE8D999-C82B-1847-3FBF-6127A547AA5D}"/>
              </a:ext>
            </a:extLst>
          </p:cNvPr>
          <p:cNvGrpSpPr/>
          <p:nvPr/>
        </p:nvGrpSpPr>
        <p:grpSpPr>
          <a:xfrm>
            <a:off x="516264" y="3356222"/>
            <a:ext cx="10003147" cy="2444600"/>
            <a:chOff x="455304" y="3625074"/>
            <a:chExt cx="10003147" cy="2444600"/>
          </a:xfrm>
        </p:grpSpPr>
        <p:pic>
          <p:nvPicPr>
            <p:cNvPr id="5" name="Graphic 4" descr="Race Car with solid fill">
              <a:extLst>
                <a:ext uri="{FF2B5EF4-FFF2-40B4-BE49-F238E27FC236}">
                  <a16:creationId xmlns:a16="http://schemas.microsoft.com/office/drawing/2014/main" id="{19B0EB4D-BCFF-204D-A031-29E30166AE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8451" y="4809674"/>
              <a:ext cx="1260000" cy="1260000"/>
            </a:xfrm>
            <a:prstGeom prst="rect">
              <a:avLst/>
            </a:prstGeom>
          </p:spPr>
        </p:pic>
        <p:pic>
          <p:nvPicPr>
            <p:cNvPr id="9" name="Graphic 8" descr="Run with solid fill">
              <a:extLst>
                <a:ext uri="{FF2B5EF4-FFF2-40B4-BE49-F238E27FC236}">
                  <a16:creationId xmlns:a16="http://schemas.microsoft.com/office/drawing/2014/main" id="{694F0CE2-7CB3-56D2-11F4-C21F851D328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03679" y="3626628"/>
              <a:ext cx="914400" cy="914400"/>
            </a:xfrm>
            <a:prstGeom prst="rect">
              <a:avLst/>
            </a:prstGeom>
          </p:spPr>
        </p:pic>
        <p:pic>
          <p:nvPicPr>
            <p:cNvPr id="13" name="Graphic 12" descr="Cycling with solid fill">
              <a:extLst>
                <a:ext uri="{FF2B5EF4-FFF2-40B4-BE49-F238E27FC236}">
                  <a16:creationId xmlns:a16="http://schemas.microsoft.com/office/drawing/2014/main" id="{AA63FCB9-4B13-CE19-CEBD-C878CBFD08E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294868" y="3626628"/>
              <a:ext cx="914400" cy="914400"/>
            </a:xfrm>
            <a:prstGeom prst="rect">
              <a:avLst/>
            </a:prstGeom>
          </p:spPr>
        </p:pic>
        <p:sp>
          <p:nvSpPr>
            <p:cNvPr id="19" name="TextBox 18">
              <a:extLst>
                <a:ext uri="{FF2B5EF4-FFF2-40B4-BE49-F238E27FC236}">
                  <a16:creationId xmlns:a16="http://schemas.microsoft.com/office/drawing/2014/main" id="{96DB7685-076A-1AA5-13BE-3AD3E69D35EE}"/>
                </a:ext>
              </a:extLst>
            </p:cNvPr>
            <p:cNvSpPr txBox="1"/>
            <p:nvPr/>
          </p:nvSpPr>
          <p:spPr>
            <a:xfrm>
              <a:off x="455304" y="3701631"/>
              <a:ext cx="6115050" cy="754053"/>
            </a:xfrm>
            <a:prstGeom prst="rect">
              <a:avLst/>
            </a:prstGeom>
            <a:noFill/>
          </p:spPr>
          <p:txBody>
            <a:bodyPr wrap="square">
              <a:spAutoFit/>
            </a:bodyPr>
            <a:lstStyle/>
            <a:p>
              <a:pPr marL="0" indent="0">
                <a:spcBef>
                  <a:spcPts val="1200"/>
                </a:spcBef>
                <a:buFont typeface="Arial" panose="020B0604020202020204" pitchFamily="34" charset="0"/>
                <a:buNone/>
              </a:pPr>
              <a:r>
                <a:rPr lang="en-GB" sz="2000" b="1" dirty="0">
                  <a:solidFill>
                    <a:schemeClr val="tx2"/>
                  </a:solidFill>
                  <a:latin typeface="DM Sans"/>
                  <a:cs typeface="Arial"/>
                </a:rPr>
                <a:t>2018 – 2023</a:t>
              </a:r>
            </a:p>
            <a:p>
              <a:pPr marL="0" indent="0">
                <a:spcBef>
                  <a:spcPts val="600"/>
                </a:spcBef>
                <a:buFont typeface="Arial" panose="020B0604020202020204" pitchFamily="34" charset="0"/>
                <a:buNone/>
              </a:pPr>
              <a:r>
                <a:rPr lang="en-GB" sz="1800" dirty="0">
                  <a:solidFill>
                    <a:schemeClr val="tx2"/>
                  </a:solidFill>
                  <a:latin typeface="DM Sans"/>
                  <a:cs typeface="Arial"/>
                </a:rPr>
                <a:t>PhD studentship to Prof Siddharthan Chandran, </a:t>
              </a:r>
              <a:r>
                <a:rPr lang="en-GB" sz="1800" dirty="0" err="1">
                  <a:solidFill>
                    <a:schemeClr val="tx2"/>
                  </a:solidFill>
                  <a:latin typeface="DM Sans"/>
                  <a:cs typeface="Arial"/>
                </a:rPr>
                <a:t>UoE</a:t>
              </a:r>
              <a:endParaRPr lang="en-GB" sz="1800" dirty="0">
                <a:solidFill>
                  <a:schemeClr val="tx2"/>
                </a:solidFill>
                <a:latin typeface="DM Sans"/>
                <a:cs typeface="Arial"/>
              </a:endParaRPr>
            </a:p>
          </p:txBody>
        </p:sp>
        <p:sp>
          <p:nvSpPr>
            <p:cNvPr id="26" name="TextBox 25">
              <a:extLst>
                <a:ext uri="{FF2B5EF4-FFF2-40B4-BE49-F238E27FC236}">
                  <a16:creationId xmlns:a16="http://schemas.microsoft.com/office/drawing/2014/main" id="{54CD3322-CBCB-25E5-73B6-F2A6780818ED}"/>
                </a:ext>
              </a:extLst>
            </p:cNvPr>
            <p:cNvSpPr txBox="1"/>
            <p:nvPr/>
          </p:nvSpPr>
          <p:spPr>
            <a:xfrm>
              <a:off x="455304" y="4806793"/>
              <a:ext cx="6115050" cy="754053"/>
            </a:xfrm>
            <a:prstGeom prst="rect">
              <a:avLst/>
            </a:prstGeom>
            <a:noFill/>
          </p:spPr>
          <p:txBody>
            <a:bodyPr wrap="square">
              <a:spAutoFit/>
            </a:bodyPr>
            <a:lstStyle/>
            <a:p>
              <a:pPr marL="0" indent="0">
                <a:spcBef>
                  <a:spcPts val="1200"/>
                </a:spcBef>
                <a:buFont typeface="Arial" panose="020B0604020202020204" pitchFamily="34" charset="0"/>
                <a:buNone/>
              </a:pPr>
              <a:r>
                <a:rPr lang="en-GB" sz="2000" b="1" dirty="0">
                  <a:solidFill>
                    <a:schemeClr val="tx2"/>
                  </a:solidFill>
                  <a:latin typeface="DM Sans"/>
                  <a:cs typeface="Arial"/>
                </a:rPr>
                <a:t>2023 – 2028</a:t>
              </a:r>
            </a:p>
            <a:p>
              <a:pPr marL="0" indent="0">
                <a:spcBef>
                  <a:spcPts val="600"/>
                </a:spcBef>
                <a:buFont typeface="Arial" panose="020B0604020202020204" pitchFamily="34" charset="0"/>
                <a:buNone/>
              </a:pPr>
              <a:r>
                <a:rPr lang="en-GB" sz="1800" dirty="0">
                  <a:solidFill>
                    <a:schemeClr val="tx2"/>
                  </a:solidFill>
                  <a:latin typeface="DM Sans"/>
                  <a:cs typeface="Arial"/>
                </a:rPr>
                <a:t>PhD studentship to Prof Suvankar Pal, </a:t>
              </a:r>
              <a:r>
                <a:rPr lang="en-GB" sz="1800" dirty="0" err="1">
                  <a:solidFill>
                    <a:schemeClr val="tx2"/>
                  </a:solidFill>
                  <a:latin typeface="DM Sans"/>
                  <a:cs typeface="Arial"/>
                </a:rPr>
                <a:t>UoE</a:t>
              </a:r>
              <a:endParaRPr lang="en-GB" sz="1800" dirty="0">
                <a:solidFill>
                  <a:schemeClr val="tx2"/>
                </a:solidFill>
                <a:latin typeface="DM Sans"/>
                <a:cs typeface="Arial"/>
              </a:endParaRPr>
            </a:p>
          </p:txBody>
        </p:sp>
        <p:pic>
          <p:nvPicPr>
            <p:cNvPr id="27" name="Graphic 26" descr="Cycling with solid fill">
              <a:extLst>
                <a:ext uri="{FF2B5EF4-FFF2-40B4-BE49-F238E27FC236}">
                  <a16:creationId xmlns:a16="http://schemas.microsoft.com/office/drawing/2014/main" id="{608A21AE-BE56-D61A-5A15-7EA64C94588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03679" y="4809674"/>
              <a:ext cx="914400" cy="914400"/>
            </a:xfrm>
            <a:prstGeom prst="rect">
              <a:avLst/>
            </a:prstGeom>
          </p:spPr>
        </p:pic>
        <p:pic>
          <p:nvPicPr>
            <p:cNvPr id="28" name="Picture 27">
              <a:extLst>
                <a:ext uri="{FF2B5EF4-FFF2-40B4-BE49-F238E27FC236}">
                  <a16:creationId xmlns:a16="http://schemas.microsoft.com/office/drawing/2014/main" id="{69906903-C30A-203A-5D67-42B837539D2B}"/>
                </a:ext>
              </a:extLst>
            </p:cNvPr>
            <p:cNvPicPr>
              <a:picLocks noChangeAspect="1"/>
            </p:cNvPicPr>
            <p:nvPr/>
          </p:nvPicPr>
          <p:blipFill>
            <a:blip r:embed="rId10"/>
            <a:stretch>
              <a:fillRect/>
            </a:stretch>
          </p:blipFill>
          <p:spPr>
            <a:xfrm rot="21201162">
              <a:off x="7832172" y="3625074"/>
              <a:ext cx="1048603" cy="1048603"/>
            </a:xfrm>
            <a:prstGeom prst="rect">
              <a:avLst/>
            </a:prstGeom>
          </p:spPr>
        </p:pic>
        <p:pic>
          <p:nvPicPr>
            <p:cNvPr id="29" name="Picture 28">
              <a:extLst>
                <a:ext uri="{FF2B5EF4-FFF2-40B4-BE49-F238E27FC236}">
                  <a16:creationId xmlns:a16="http://schemas.microsoft.com/office/drawing/2014/main" id="{8113833E-6552-C0E4-9DD9-1B9551B44455}"/>
                </a:ext>
              </a:extLst>
            </p:cNvPr>
            <p:cNvPicPr>
              <a:picLocks noChangeAspect="1"/>
            </p:cNvPicPr>
            <p:nvPr/>
          </p:nvPicPr>
          <p:blipFill>
            <a:blip r:embed="rId10"/>
            <a:stretch>
              <a:fillRect/>
            </a:stretch>
          </p:blipFill>
          <p:spPr>
            <a:xfrm rot="21201162">
              <a:off x="7832171" y="4866842"/>
              <a:ext cx="1048603" cy="1048603"/>
            </a:xfrm>
            <a:prstGeom prst="rect">
              <a:avLst/>
            </a:prstGeom>
          </p:spPr>
        </p:pic>
      </p:grpSp>
      <p:grpSp>
        <p:nvGrpSpPr>
          <p:cNvPr id="33" name="Group 32">
            <a:extLst>
              <a:ext uri="{FF2B5EF4-FFF2-40B4-BE49-F238E27FC236}">
                <a16:creationId xmlns:a16="http://schemas.microsoft.com/office/drawing/2014/main" id="{5D7BB0A1-41C7-14F9-3DCF-B6894FFCCC4D}"/>
              </a:ext>
            </a:extLst>
          </p:cNvPr>
          <p:cNvGrpSpPr/>
          <p:nvPr/>
        </p:nvGrpSpPr>
        <p:grpSpPr>
          <a:xfrm>
            <a:off x="4103514" y="5738986"/>
            <a:ext cx="5055599" cy="914400"/>
            <a:chOff x="5218384" y="5620424"/>
            <a:chExt cx="5055599" cy="914400"/>
          </a:xfrm>
        </p:grpSpPr>
        <p:pic>
          <p:nvPicPr>
            <p:cNvPr id="34" name="Graphic 33" descr="Brain with solid fill">
              <a:extLst>
                <a:ext uri="{FF2B5EF4-FFF2-40B4-BE49-F238E27FC236}">
                  <a16:creationId xmlns:a16="http://schemas.microsoft.com/office/drawing/2014/main" id="{6D8094D6-5A72-06E2-6DA2-849F36546FD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5218384" y="5620424"/>
              <a:ext cx="971551" cy="914400"/>
            </a:xfrm>
            <a:prstGeom prst="rect">
              <a:avLst/>
            </a:prstGeom>
          </p:spPr>
        </p:pic>
        <p:sp>
          <p:nvSpPr>
            <p:cNvPr id="35" name="TextBox 34">
              <a:extLst>
                <a:ext uri="{FF2B5EF4-FFF2-40B4-BE49-F238E27FC236}">
                  <a16:creationId xmlns:a16="http://schemas.microsoft.com/office/drawing/2014/main" id="{40B1B0D6-C373-66D1-A7E3-935F5555CA90}"/>
                </a:ext>
              </a:extLst>
            </p:cNvPr>
            <p:cNvSpPr txBox="1"/>
            <p:nvPr/>
          </p:nvSpPr>
          <p:spPr>
            <a:xfrm>
              <a:off x="6269983" y="5799455"/>
              <a:ext cx="4004000" cy="646331"/>
            </a:xfrm>
            <a:prstGeom prst="rect">
              <a:avLst/>
            </a:prstGeom>
            <a:noFill/>
          </p:spPr>
          <p:txBody>
            <a:bodyPr wrap="square">
              <a:spAutoFit/>
            </a:bodyPr>
            <a:lstStyle/>
            <a:p>
              <a:pPr marL="0" indent="0">
                <a:spcBef>
                  <a:spcPts val="600"/>
                </a:spcBef>
                <a:buFont typeface="Arial" panose="020B0604020202020204" pitchFamily="34" charset="0"/>
                <a:buNone/>
              </a:pPr>
              <a:r>
                <a:rPr lang="en-GB" sz="1800" b="1" dirty="0">
                  <a:solidFill>
                    <a:schemeClr val="tx2"/>
                  </a:solidFill>
                  <a:latin typeface="DM Sans"/>
                  <a:cs typeface="Arial"/>
                </a:rPr>
                <a:t>Uses vital Scottish infrastructure: CARE-MND!</a:t>
              </a:r>
            </a:p>
          </p:txBody>
        </p:sp>
      </p:grpSp>
    </p:spTree>
    <p:extLst>
      <p:ext uri="{BB962C8B-B14F-4D97-AF65-F5344CB8AC3E}">
        <p14:creationId xmlns:p14="http://schemas.microsoft.com/office/powerpoint/2010/main" val="4254202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7063FD60-E1B1-C8F4-13D6-7B8D7E07417B}"/>
              </a:ext>
            </a:extLst>
          </p:cNvPr>
          <p:cNvSpPr txBox="1">
            <a:spLocks/>
          </p:cNvSpPr>
          <p:nvPr/>
        </p:nvSpPr>
        <p:spPr>
          <a:xfrm>
            <a:off x="203917" y="184696"/>
            <a:ext cx="11232889" cy="7014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1"/>
                </a:solidFill>
              </a:rPr>
              <a:t>How is Scotland contributing?</a:t>
            </a:r>
          </a:p>
        </p:txBody>
      </p:sp>
      <p:sp>
        <p:nvSpPr>
          <p:cNvPr id="4" name="Content Placeholder 2">
            <a:extLst>
              <a:ext uri="{FF2B5EF4-FFF2-40B4-BE49-F238E27FC236}">
                <a16:creationId xmlns:a16="http://schemas.microsoft.com/office/drawing/2014/main" id="{70903CA5-7F64-DE0D-99B5-B212EF15EE70}"/>
              </a:ext>
            </a:extLst>
          </p:cNvPr>
          <p:cNvSpPr txBox="1">
            <a:spLocks/>
          </p:cNvSpPr>
          <p:nvPr/>
        </p:nvSpPr>
        <p:spPr>
          <a:xfrm>
            <a:off x="194392" y="1142371"/>
            <a:ext cx="8311433" cy="95331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rgbClr val="FF6997"/>
                </a:solidFill>
                <a:latin typeface="DM Sans"/>
                <a:cs typeface="Arial"/>
              </a:rPr>
              <a:t>Quick and accurate diagnosis</a:t>
            </a:r>
          </a:p>
          <a:p>
            <a:pPr marL="0" indent="0">
              <a:spcBef>
                <a:spcPts val="600"/>
              </a:spcBef>
              <a:buFont typeface="Arial" panose="020B0604020202020204" pitchFamily="34" charset="0"/>
              <a:buNone/>
            </a:pPr>
            <a:r>
              <a:rPr lang="en-GB" sz="2400" dirty="0">
                <a:solidFill>
                  <a:schemeClr val="tx2"/>
                </a:solidFill>
                <a:latin typeface="DM Sans"/>
                <a:cs typeface="Arial"/>
              </a:rPr>
              <a:t>RNA Aptamers for early detection?</a:t>
            </a:r>
            <a:br>
              <a:rPr lang="en-GB" dirty="0">
                <a:solidFill>
                  <a:srgbClr val="312682"/>
                </a:solidFill>
                <a:latin typeface="DM Sans"/>
                <a:cs typeface="Arial"/>
              </a:rPr>
            </a:br>
            <a:endParaRPr lang="en-US" dirty="0">
              <a:solidFill>
                <a:srgbClr val="312682"/>
              </a:solidFill>
              <a:latin typeface="DM Sans"/>
            </a:endParaRPr>
          </a:p>
        </p:txBody>
      </p:sp>
      <p:grpSp>
        <p:nvGrpSpPr>
          <p:cNvPr id="18" name="Group 17">
            <a:extLst>
              <a:ext uri="{FF2B5EF4-FFF2-40B4-BE49-F238E27FC236}">
                <a16:creationId xmlns:a16="http://schemas.microsoft.com/office/drawing/2014/main" id="{E41B084D-A55C-EAE2-F728-05556EFFD2F1}"/>
              </a:ext>
            </a:extLst>
          </p:cNvPr>
          <p:cNvGrpSpPr/>
          <p:nvPr/>
        </p:nvGrpSpPr>
        <p:grpSpPr>
          <a:xfrm>
            <a:off x="425319" y="2244512"/>
            <a:ext cx="11101212" cy="3901243"/>
            <a:chOff x="425319" y="2244512"/>
            <a:chExt cx="11101212" cy="3901243"/>
          </a:xfrm>
        </p:grpSpPr>
        <p:pic>
          <p:nvPicPr>
            <p:cNvPr id="7" name="Picture 6">
              <a:extLst>
                <a:ext uri="{FF2B5EF4-FFF2-40B4-BE49-F238E27FC236}">
                  <a16:creationId xmlns:a16="http://schemas.microsoft.com/office/drawing/2014/main" id="{33691DE7-4135-549D-2851-8697F8C47C64}"/>
                </a:ext>
              </a:extLst>
            </p:cNvPr>
            <p:cNvPicPr>
              <a:picLocks noChangeAspect="1"/>
            </p:cNvPicPr>
            <p:nvPr/>
          </p:nvPicPr>
          <p:blipFill>
            <a:blip r:embed="rId3"/>
            <a:stretch>
              <a:fillRect/>
            </a:stretch>
          </p:blipFill>
          <p:spPr>
            <a:xfrm>
              <a:off x="6266907" y="2244512"/>
              <a:ext cx="5259624" cy="2298389"/>
            </a:xfrm>
            <a:prstGeom prst="rect">
              <a:avLst/>
            </a:prstGeom>
          </p:spPr>
        </p:pic>
        <p:sp>
          <p:nvSpPr>
            <p:cNvPr id="8" name="TextBox 7">
              <a:extLst>
                <a:ext uri="{FF2B5EF4-FFF2-40B4-BE49-F238E27FC236}">
                  <a16:creationId xmlns:a16="http://schemas.microsoft.com/office/drawing/2014/main" id="{C7F96F30-BA14-FA78-36F1-91DE2CF1451B}"/>
                </a:ext>
              </a:extLst>
            </p:cNvPr>
            <p:cNvSpPr txBox="1"/>
            <p:nvPr/>
          </p:nvSpPr>
          <p:spPr>
            <a:xfrm>
              <a:off x="3359019" y="5745645"/>
              <a:ext cx="6115050" cy="400110"/>
            </a:xfrm>
            <a:prstGeom prst="rect">
              <a:avLst/>
            </a:prstGeom>
            <a:noFill/>
          </p:spPr>
          <p:txBody>
            <a:bodyPr wrap="square">
              <a:spAutoFit/>
            </a:bodyPr>
            <a:lstStyle/>
            <a:p>
              <a:pPr marL="0" indent="0">
                <a:spcBef>
                  <a:spcPts val="600"/>
                </a:spcBef>
                <a:buFont typeface="Arial" panose="020B0604020202020204" pitchFamily="34" charset="0"/>
                <a:buNone/>
              </a:pPr>
              <a:r>
                <a:rPr lang="en-GB" sz="2000" dirty="0">
                  <a:solidFill>
                    <a:schemeClr val="tx2"/>
                  </a:solidFill>
                  <a:latin typeface="DM Sans"/>
                  <a:cs typeface="Arial"/>
                </a:rPr>
                <a:t>Dr Jenna Gregory, University of Aberdeen</a:t>
              </a:r>
            </a:p>
          </p:txBody>
        </p:sp>
        <p:pic>
          <p:nvPicPr>
            <p:cNvPr id="12" name="Picture 11">
              <a:extLst>
                <a:ext uri="{FF2B5EF4-FFF2-40B4-BE49-F238E27FC236}">
                  <a16:creationId xmlns:a16="http://schemas.microsoft.com/office/drawing/2014/main" id="{A7DEF858-CB64-5717-8545-EF29AC69D8F4}"/>
                </a:ext>
              </a:extLst>
            </p:cNvPr>
            <p:cNvPicPr>
              <a:picLocks noChangeAspect="1"/>
            </p:cNvPicPr>
            <p:nvPr/>
          </p:nvPicPr>
          <p:blipFill>
            <a:blip r:embed="rId4"/>
            <a:stretch>
              <a:fillRect/>
            </a:stretch>
          </p:blipFill>
          <p:spPr>
            <a:xfrm>
              <a:off x="425319" y="2244512"/>
              <a:ext cx="5499776" cy="3286451"/>
            </a:xfrm>
            <a:prstGeom prst="rect">
              <a:avLst/>
            </a:prstGeom>
          </p:spPr>
        </p:pic>
        <p:grpSp>
          <p:nvGrpSpPr>
            <p:cNvPr id="17" name="Group 16">
              <a:extLst>
                <a:ext uri="{FF2B5EF4-FFF2-40B4-BE49-F238E27FC236}">
                  <a16:creationId xmlns:a16="http://schemas.microsoft.com/office/drawing/2014/main" id="{5C93B8C7-DC87-F61E-A92C-9403B31875CD}"/>
                </a:ext>
              </a:extLst>
            </p:cNvPr>
            <p:cNvGrpSpPr/>
            <p:nvPr/>
          </p:nvGrpSpPr>
          <p:grpSpPr>
            <a:xfrm>
              <a:off x="6266907" y="4642076"/>
              <a:ext cx="5055599" cy="914400"/>
              <a:chOff x="6266907" y="4642076"/>
              <a:chExt cx="5055599" cy="914400"/>
            </a:xfrm>
          </p:grpSpPr>
          <p:pic>
            <p:nvPicPr>
              <p:cNvPr id="15" name="Graphic 14" descr="Brain with solid fill">
                <a:extLst>
                  <a:ext uri="{FF2B5EF4-FFF2-40B4-BE49-F238E27FC236}">
                    <a16:creationId xmlns:a16="http://schemas.microsoft.com/office/drawing/2014/main" id="{E8CE243B-58F7-6D93-18E7-822AB3F639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6266907" y="4642076"/>
                <a:ext cx="971551" cy="914400"/>
              </a:xfrm>
              <a:prstGeom prst="rect">
                <a:avLst/>
              </a:prstGeom>
            </p:spPr>
          </p:pic>
          <p:sp>
            <p:nvSpPr>
              <p:cNvPr id="16" name="TextBox 15">
                <a:extLst>
                  <a:ext uri="{FF2B5EF4-FFF2-40B4-BE49-F238E27FC236}">
                    <a16:creationId xmlns:a16="http://schemas.microsoft.com/office/drawing/2014/main" id="{7EEB2A2D-43A7-8EE4-3532-8B156EA08B0E}"/>
                  </a:ext>
                </a:extLst>
              </p:cNvPr>
              <p:cNvSpPr txBox="1"/>
              <p:nvPr/>
            </p:nvSpPr>
            <p:spPr>
              <a:xfrm>
                <a:off x="7318506" y="4821107"/>
                <a:ext cx="4004000" cy="646331"/>
              </a:xfrm>
              <a:prstGeom prst="rect">
                <a:avLst/>
              </a:prstGeom>
              <a:noFill/>
            </p:spPr>
            <p:txBody>
              <a:bodyPr wrap="square">
                <a:spAutoFit/>
              </a:bodyPr>
              <a:lstStyle/>
              <a:p>
                <a:pPr marL="0" indent="0">
                  <a:spcBef>
                    <a:spcPts val="600"/>
                  </a:spcBef>
                  <a:buFont typeface="Arial" panose="020B0604020202020204" pitchFamily="34" charset="0"/>
                  <a:buNone/>
                </a:pPr>
                <a:r>
                  <a:rPr lang="en-GB" sz="1800" b="1" dirty="0">
                    <a:solidFill>
                      <a:schemeClr val="tx2"/>
                    </a:solidFill>
                    <a:latin typeface="DM Sans"/>
                    <a:cs typeface="Arial"/>
                  </a:rPr>
                  <a:t>Uses vital Scottish infrastructure: Edinburgh Brain Bank!</a:t>
                </a:r>
              </a:p>
            </p:txBody>
          </p:sp>
        </p:grpSp>
      </p:grpSp>
    </p:spTree>
    <p:extLst>
      <p:ext uri="{BB962C8B-B14F-4D97-AF65-F5344CB8AC3E}">
        <p14:creationId xmlns:p14="http://schemas.microsoft.com/office/powerpoint/2010/main" val="200618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C87239CE-D857-4D14-AF2A-F1C30BC37CCE}"/>
              </a:ext>
            </a:extLst>
          </p:cNvPr>
          <p:cNvSpPr txBox="1">
            <a:spLocks/>
          </p:cNvSpPr>
          <p:nvPr/>
        </p:nvSpPr>
        <p:spPr>
          <a:xfrm>
            <a:off x="203916" y="1763277"/>
            <a:ext cx="10235483" cy="13037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spcAft>
                <a:spcPts val="600"/>
              </a:spcAft>
            </a:pPr>
            <a:endParaRPr lang="en-US" sz="2000" dirty="0">
              <a:solidFill>
                <a:schemeClr val="tx2"/>
              </a:solidFill>
              <a:latin typeface="+mn-lt"/>
            </a:endParaRPr>
          </a:p>
        </p:txBody>
      </p:sp>
      <p:sp>
        <p:nvSpPr>
          <p:cNvPr id="31" name="Title 3">
            <a:extLst>
              <a:ext uri="{FF2B5EF4-FFF2-40B4-BE49-F238E27FC236}">
                <a16:creationId xmlns:a16="http://schemas.microsoft.com/office/drawing/2014/main" id="{1849C9ED-6ABC-ACA1-DCE8-282D8789FBA6}"/>
              </a:ext>
            </a:extLst>
          </p:cNvPr>
          <p:cNvSpPr txBox="1">
            <a:spLocks/>
          </p:cNvSpPr>
          <p:nvPr/>
        </p:nvSpPr>
        <p:spPr>
          <a:xfrm>
            <a:off x="0" y="-104775"/>
            <a:ext cx="117387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accent1"/>
                </a:solidFill>
              </a:rPr>
              <a:t>Collaborative working for a productive future</a:t>
            </a:r>
          </a:p>
        </p:txBody>
      </p:sp>
      <p:sp>
        <p:nvSpPr>
          <p:cNvPr id="32" name="Content Placeholder 2">
            <a:extLst>
              <a:ext uri="{FF2B5EF4-FFF2-40B4-BE49-F238E27FC236}">
                <a16:creationId xmlns:a16="http://schemas.microsoft.com/office/drawing/2014/main" id="{CF0CC171-B86D-97A7-A072-2DC280803496}"/>
              </a:ext>
            </a:extLst>
          </p:cNvPr>
          <p:cNvSpPr txBox="1">
            <a:spLocks/>
          </p:cNvSpPr>
          <p:nvPr/>
        </p:nvSpPr>
        <p:spPr>
          <a:xfrm>
            <a:off x="4558170" y="1269062"/>
            <a:ext cx="7231642" cy="156391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600"/>
              </a:spcBef>
              <a:buNone/>
            </a:pPr>
            <a:r>
              <a:rPr lang="en-GB" b="1" dirty="0">
                <a:solidFill>
                  <a:schemeClr val="accent2"/>
                </a:solidFill>
              </a:rPr>
              <a:t>Working together to establish the UK MND Research Institute</a:t>
            </a:r>
          </a:p>
          <a:p>
            <a:pPr marL="180975" lvl="1" indent="0">
              <a:lnSpc>
                <a:spcPct val="100000"/>
              </a:lnSpc>
              <a:spcBef>
                <a:spcPts val="600"/>
              </a:spcBef>
              <a:buNone/>
            </a:pPr>
            <a:r>
              <a:rPr lang="en-US" sz="2000" dirty="0">
                <a:solidFill>
                  <a:schemeClr val="tx2"/>
                </a:solidFill>
                <a:latin typeface="DM Sans"/>
              </a:rPr>
              <a:t>£4.25 million committed in 2022 (£250,000 from MND Scotland). Launched in Summer 2023</a:t>
            </a:r>
          </a:p>
        </p:txBody>
      </p:sp>
      <p:sp>
        <p:nvSpPr>
          <p:cNvPr id="33" name="TextBox 32">
            <a:extLst>
              <a:ext uri="{FF2B5EF4-FFF2-40B4-BE49-F238E27FC236}">
                <a16:creationId xmlns:a16="http://schemas.microsoft.com/office/drawing/2014/main" id="{63791E86-A5F8-6A93-8678-2929102DB8D6}"/>
              </a:ext>
            </a:extLst>
          </p:cNvPr>
          <p:cNvSpPr txBox="1"/>
          <p:nvPr/>
        </p:nvSpPr>
        <p:spPr>
          <a:xfrm>
            <a:off x="4700265" y="3952639"/>
            <a:ext cx="6911969" cy="1461939"/>
          </a:xfrm>
          <a:prstGeom prst="rect">
            <a:avLst/>
          </a:prstGeom>
          <a:noFill/>
        </p:spPr>
        <p:txBody>
          <a:bodyPr wrap="square" rtlCol="0">
            <a:spAutoFit/>
          </a:bodyPr>
          <a:lstStyle/>
          <a:p>
            <a:pPr marL="0" lvl="1">
              <a:lnSpc>
                <a:spcPct val="100000"/>
              </a:lnSpc>
              <a:spcBef>
                <a:spcPts val="600"/>
              </a:spcBef>
            </a:pPr>
            <a:r>
              <a:rPr lang="en-US" sz="2400" b="1" dirty="0">
                <a:solidFill>
                  <a:srgbClr val="FF6997"/>
                </a:solidFill>
                <a:latin typeface="DM Sans"/>
              </a:rPr>
              <a:t>Co-funding to enable (research is expensive)</a:t>
            </a:r>
          </a:p>
          <a:p>
            <a:pPr marL="180975" lvl="1">
              <a:spcBef>
                <a:spcPts val="600"/>
              </a:spcBef>
            </a:pPr>
            <a:r>
              <a:rPr lang="en-US" sz="2000" dirty="0">
                <a:solidFill>
                  <a:schemeClr val="tx2"/>
                </a:solidFill>
                <a:latin typeface="DM Sans"/>
              </a:rPr>
              <a:t>60% of projects funded by MND Scotland since 2022 are co-funded with a partner. We currently have 6 different co-funding partners.</a:t>
            </a:r>
          </a:p>
        </p:txBody>
      </p:sp>
      <p:pic>
        <p:nvPicPr>
          <p:cNvPr id="34" name="Picture 2" descr="Chief Scientist Office">
            <a:extLst>
              <a:ext uri="{FF2B5EF4-FFF2-40B4-BE49-F238E27FC236}">
                <a16:creationId xmlns:a16="http://schemas.microsoft.com/office/drawing/2014/main" id="{DCDBD054-2E23-DD58-73C7-83CF190373D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70719" y="5415716"/>
            <a:ext cx="1610191" cy="61340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id="{376E57CA-B711-92AA-2595-EA2D955CA68F}"/>
              </a:ext>
            </a:extLst>
          </p:cNvPr>
          <p:cNvPicPr>
            <a:picLocks noChangeAspect="1"/>
          </p:cNvPicPr>
          <p:nvPr/>
        </p:nvPicPr>
        <p:blipFill>
          <a:blip r:embed="rId4"/>
          <a:stretch>
            <a:fillRect/>
          </a:stretch>
        </p:blipFill>
        <p:spPr>
          <a:xfrm>
            <a:off x="4968563" y="5533306"/>
            <a:ext cx="2033858" cy="378226"/>
          </a:xfrm>
          <a:prstGeom prst="rect">
            <a:avLst/>
          </a:prstGeom>
        </p:spPr>
      </p:pic>
      <p:grpSp>
        <p:nvGrpSpPr>
          <p:cNvPr id="36" name="Group 35">
            <a:extLst>
              <a:ext uri="{FF2B5EF4-FFF2-40B4-BE49-F238E27FC236}">
                <a16:creationId xmlns:a16="http://schemas.microsoft.com/office/drawing/2014/main" id="{6B10D2A3-4F4C-A0A4-E149-FA2E3EB98335}"/>
              </a:ext>
            </a:extLst>
          </p:cNvPr>
          <p:cNvGrpSpPr/>
          <p:nvPr/>
        </p:nvGrpSpPr>
        <p:grpSpPr>
          <a:xfrm>
            <a:off x="324774" y="1344225"/>
            <a:ext cx="4320000" cy="4320000"/>
            <a:chOff x="248400" y="1508760"/>
            <a:chExt cx="6361200" cy="6361039"/>
          </a:xfrm>
        </p:grpSpPr>
        <p:grpSp>
          <p:nvGrpSpPr>
            <p:cNvPr id="37" name="Group 36">
              <a:extLst>
                <a:ext uri="{FF2B5EF4-FFF2-40B4-BE49-F238E27FC236}">
                  <a16:creationId xmlns:a16="http://schemas.microsoft.com/office/drawing/2014/main" id="{36DEEED1-BCD3-5FE6-9002-B9AD5FCCAD32}"/>
                </a:ext>
              </a:extLst>
            </p:cNvPr>
            <p:cNvGrpSpPr/>
            <p:nvPr/>
          </p:nvGrpSpPr>
          <p:grpSpPr>
            <a:xfrm>
              <a:off x="248400" y="1508760"/>
              <a:ext cx="6361200" cy="6361039"/>
              <a:chOff x="441004" y="1371600"/>
              <a:chExt cx="6361200" cy="6361039"/>
            </a:xfrm>
          </p:grpSpPr>
          <p:sp>
            <p:nvSpPr>
              <p:cNvPr id="39" name="Oval 38">
                <a:extLst>
                  <a:ext uri="{FF2B5EF4-FFF2-40B4-BE49-F238E27FC236}">
                    <a16:creationId xmlns:a16="http://schemas.microsoft.com/office/drawing/2014/main" id="{01A45006-E983-A1A3-A6C0-6F976E90730A}"/>
                  </a:ext>
                </a:extLst>
              </p:cNvPr>
              <p:cNvSpPr/>
              <p:nvPr/>
            </p:nvSpPr>
            <p:spPr>
              <a:xfrm>
                <a:off x="441004" y="1371600"/>
                <a:ext cx="6361200" cy="6361039"/>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Picture 39" descr="A blue and white logo&#10;&#10;Description automatically generated">
                <a:extLst>
                  <a:ext uri="{FF2B5EF4-FFF2-40B4-BE49-F238E27FC236}">
                    <a16:creationId xmlns:a16="http://schemas.microsoft.com/office/drawing/2014/main" id="{E196A900-DC0A-E753-786D-B7EC531227DA}"/>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428139" y="3291247"/>
                <a:ext cx="1658488" cy="1255290"/>
              </a:xfrm>
              <a:prstGeom prst="rect">
                <a:avLst/>
              </a:prstGeom>
            </p:spPr>
          </p:pic>
          <p:pic>
            <p:nvPicPr>
              <p:cNvPr id="41" name="Picture 40" descr="A blue and orange text on a black background&#10;&#10;Description automatically generated">
                <a:extLst>
                  <a:ext uri="{FF2B5EF4-FFF2-40B4-BE49-F238E27FC236}">
                    <a16:creationId xmlns:a16="http://schemas.microsoft.com/office/drawing/2014/main" id="{3797A3C8-03D4-64BA-64CD-894C52167F2C}"/>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90354" y="4668892"/>
                <a:ext cx="3637785" cy="1370760"/>
              </a:xfrm>
              <a:prstGeom prst="rect">
                <a:avLst/>
              </a:prstGeom>
            </p:spPr>
          </p:pic>
          <p:pic>
            <p:nvPicPr>
              <p:cNvPr id="42" name="Picture 41" descr="A blue and white text on a black background&#10;&#10;Description automatically generated">
                <a:extLst>
                  <a:ext uri="{FF2B5EF4-FFF2-40B4-BE49-F238E27FC236}">
                    <a16:creationId xmlns:a16="http://schemas.microsoft.com/office/drawing/2014/main" id="{048FC805-BF40-0153-E1E3-F4ED7433ADD7}"/>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885015" y="3291247"/>
                <a:ext cx="2873267" cy="1187658"/>
              </a:xfrm>
              <a:prstGeom prst="rect">
                <a:avLst/>
              </a:prstGeom>
            </p:spPr>
          </p:pic>
          <p:pic>
            <p:nvPicPr>
              <p:cNvPr id="43" name="Picture 2" descr="Life Arc logo">
                <a:extLst>
                  <a:ext uri="{FF2B5EF4-FFF2-40B4-BE49-F238E27FC236}">
                    <a16:creationId xmlns:a16="http://schemas.microsoft.com/office/drawing/2014/main" id="{FC9C2878-5EDE-2DD3-E6EB-C0FE7BEF85E5}"/>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601380" y="4819021"/>
                <a:ext cx="1815616" cy="90780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a:extLst>
                  <a:ext uri="{FF2B5EF4-FFF2-40B4-BE49-F238E27FC236}">
                    <a16:creationId xmlns:a16="http://schemas.microsoft.com/office/drawing/2014/main" id="{C6519F0C-09E1-C7F2-949F-6BE05217BB17}"/>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259099" y="1516823"/>
                <a:ext cx="2725009" cy="1774424"/>
              </a:xfrm>
              <a:prstGeom prst="rect">
                <a:avLst/>
              </a:prstGeom>
              <a:noFill/>
              <a:extLst>
                <a:ext uri="{909E8E84-426E-40DD-AFC4-6F175D3DCCD1}">
                  <a14:hiddenFill xmlns:a14="http://schemas.microsoft.com/office/drawing/2010/main">
                    <a:solidFill>
                      <a:srgbClr val="FFFFFF"/>
                    </a:solidFill>
                  </a14:hiddenFill>
                </a:ext>
              </a:extLst>
            </p:spPr>
          </p:pic>
        </p:grpSp>
        <p:pic>
          <p:nvPicPr>
            <p:cNvPr id="38" name="Picture 37">
              <a:extLst>
                <a:ext uri="{FF2B5EF4-FFF2-40B4-BE49-F238E27FC236}">
                  <a16:creationId xmlns:a16="http://schemas.microsoft.com/office/drawing/2014/main" id="{0E20EEEE-4169-5CDF-B373-4E67DDC68A15}"/>
                </a:ext>
              </a:extLst>
            </p:cNvPr>
            <p:cNvPicPr>
              <a:picLocks noChangeAspect="1"/>
            </p:cNvPicPr>
            <p:nvPr/>
          </p:nvPicPr>
          <p:blipFill>
            <a:blip r:embed="rId10"/>
            <a:stretch>
              <a:fillRect/>
            </a:stretch>
          </p:blipFill>
          <p:spPr>
            <a:xfrm>
              <a:off x="2036114" y="6425879"/>
              <a:ext cx="2954707" cy="1034520"/>
            </a:xfrm>
            <a:prstGeom prst="rect">
              <a:avLst/>
            </a:prstGeom>
          </p:spPr>
        </p:pic>
      </p:grpSp>
      <p:pic>
        <p:nvPicPr>
          <p:cNvPr id="48" name="Picture 47" descr="A black background with a black square&#10;&#10;Description automatically generated with medium confidence">
            <a:extLst>
              <a:ext uri="{FF2B5EF4-FFF2-40B4-BE49-F238E27FC236}">
                <a16:creationId xmlns:a16="http://schemas.microsoft.com/office/drawing/2014/main" id="{86106616-3E84-2E94-D302-106AEEF06AC4}"/>
              </a:ext>
            </a:extLst>
          </p:cNvPr>
          <p:cNvPicPr>
            <a:picLocks noChangeAspect="1"/>
          </p:cNvPicPr>
          <p:nvPr/>
        </p:nvPicPr>
        <p:blipFill>
          <a:blip r:embed="rId11"/>
          <a:stretch>
            <a:fillRect/>
          </a:stretch>
        </p:blipFill>
        <p:spPr>
          <a:xfrm>
            <a:off x="4864247" y="2920743"/>
            <a:ext cx="3045493" cy="593763"/>
          </a:xfrm>
          <a:prstGeom prst="rect">
            <a:avLst/>
          </a:prstGeom>
        </p:spPr>
      </p:pic>
    </p:spTree>
    <p:extLst>
      <p:ext uri="{BB962C8B-B14F-4D97-AF65-F5344CB8AC3E}">
        <p14:creationId xmlns:p14="http://schemas.microsoft.com/office/powerpoint/2010/main" val="846500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C87239CE-D857-4D14-AF2A-F1C30BC37CCE}"/>
              </a:ext>
            </a:extLst>
          </p:cNvPr>
          <p:cNvSpPr txBox="1">
            <a:spLocks/>
          </p:cNvSpPr>
          <p:nvPr/>
        </p:nvSpPr>
        <p:spPr>
          <a:xfrm>
            <a:off x="203916" y="1763277"/>
            <a:ext cx="10235483" cy="13037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spcAft>
                <a:spcPts val="600"/>
              </a:spcAft>
            </a:pPr>
            <a:endParaRPr lang="en-US" sz="2000" dirty="0">
              <a:solidFill>
                <a:schemeClr val="tx2"/>
              </a:solidFill>
              <a:latin typeface="+mn-lt"/>
            </a:endParaRPr>
          </a:p>
        </p:txBody>
      </p:sp>
      <p:sp>
        <p:nvSpPr>
          <p:cNvPr id="31" name="Title 3">
            <a:extLst>
              <a:ext uri="{FF2B5EF4-FFF2-40B4-BE49-F238E27FC236}">
                <a16:creationId xmlns:a16="http://schemas.microsoft.com/office/drawing/2014/main" id="{1849C9ED-6ABC-ACA1-DCE8-282D8789FBA6}"/>
              </a:ext>
            </a:extLst>
          </p:cNvPr>
          <p:cNvSpPr txBox="1">
            <a:spLocks/>
          </p:cNvSpPr>
          <p:nvPr/>
        </p:nvSpPr>
        <p:spPr>
          <a:xfrm>
            <a:off x="0" y="-104775"/>
            <a:ext cx="117387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accent1"/>
                </a:solidFill>
              </a:rPr>
              <a:t>Collaborative working for a productive future</a:t>
            </a:r>
          </a:p>
        </p:txBody>
      </p:sp>
      <p:sp>
        <p:nvSpPr>
          <p:cNvPr id="45" name="TextBox 44">
            <a:extLst>
              <a:ext uri="{FF2B5EF4-FFF2-40B4-BE49-F238E27FC236}">
                <a16:creationId xmlns:a16="http://schemas.microsoft.com/office/drawing/2014/main" id="{2D97E776-F75A-C5C9-C4EB-7346B9B922E6}"/>
              </a:ext>
            </a:extLst>
          </p:cNvPr>
          <p:cNvSpPr txBox="1"/>
          <p:nvPr/>
        </p:nvSpPr>
        <p:spPr>
          <a:xfrm>
            <a:off x="3713796" y="980832"/>
            <a:ext cx="8185596" cy="1923604"/>
          </a:xfrm>
          <a:prstGeom prst="rect">
            <a:avLst/>
          </a:prstGeom>
          <a:noFill/>
        </p:spPr>
        <p:txBody>
          <a:bodyPr wrap="square" rtlCol="0">
            <a:spAutoFit/>
          </a:bodyPr>
          <a:lstStyle/>
          <a:p>
            <a:pPr marL="0" lvl="1">
              <a:lnSpc>
                <a:spcPct val="100000"/>
              </a:lnSpc>
              <a:spcBef>
                <a:spcPts val="600"/>
              </a:spcBef>
            </a:pPr>
            <a:r>
              <a:rPr lang="en-US" sz="2400" b="1" dirty="0">
                <a:solidFill>
                  <a:srgbClr val="FF6997"/>
                </a:solidFill>
                <a:latin typeface="DM Sans"/>
              </a:rPr>
              <a:t>Sharing overlapping knowledge and skill</a:t>
            </a:r>
          </a:p>
          <a:p>
            <a:pPr marL="180975" lvl="1">
              <a:spcBef>
                <a:spcPts val="600"/>
              </a:spcBef>
            </a:pPr>
            <a:r>
              <a:rPr lang="en-US" sz="2000" b="1" dirty="0">
                <a:solidFill>
                  <a:schemeClr val="tx2"/>
                </a:solidFill>
                <a:latin typeface="DM Sans"/>
              </a:rPr>
              <a:t>Dementia Research Institute </a:t>
            </a:r>
            <a:r>
              <a:rPr lang="en-US" sz="2000" dirty="0">
                <a:solidFill>
                  <a:schemeClr val="tx2"/>
                </a:solidFill>
                <a:latin typeface="DM Sans"/>
              </a:rPr>
              <a:t>and </a:t>
            </a:r>
            <a:r>
              <a:rPr lang="en-US" sz="2000" b="1" dirty="0">
                <a:solidFill>
                  <a:schemeClr val="tx2"/>
                </a:solidFill>
                <a:latin typeface="DM Sans"/>
              </a:rPr>
              <a:t>Dementia Platform UK </a:t>
            </a:r>
            <a:r>
              <a:rPr lang="en-US" sz="2000" dirty="0">
                <a:solidFill>
                  <a:schemeClr val="tx2"/>
                </a:solidFill>
                <a:latin typeface="DM Sans"/>
              </a:rPr>
              <a:t>are working with MND researchers to help speed up progress</a:t>
            </a:r>
          </a:p>
          <a:p>
            <a:pPr marL="638175" lvl="2">
              <a:spcBef>
                <a:spcPts val="600"/>
              </a:spcBef>
            </a:pPr>
            <a:r>
              <a:rPr lang="en-US" sz="2000" dirty="0">
                <a:solidFill>
                  <a:schemeClr val="tx2"/>
                </a:solidFill>
                <a:latin typeface="DM Sans"/>
              </a:rPr>
              <a:t>Understanding mechanism</a:t>
            </a:r>
          </a:p>
          <a:p>
            <a:pPr marL="638175" lvl="2">
              <a:spcBef>
                <a:spcPts val="600"/>
              </a:spcBef>
            </a:pPr>
            <a:r>
              <a:rPr lang="en-US" sz="2000" dirty="0">
                <a:solidFill>
                  <a:schemeClr val="tx2"/>
                </a:solidFill>
                <a:latin typeface="DM Sans"/>
              </a:rPr>
              <a:t>Harnessing big data</a:t>
            </a:r>
          </a:p>
        </p:txBody>
      </p:sp>
      <p:grpSp>
        <p:nvGrpSpPr>
          <p:cNvPr id="19" name="Group 18">
            <a:extLst>
              <a:ext uri="{FF2B5EF4-FFF2-40B4-BE49-F238E27FC236}">
                <a16:creationId xmlns:a16="http://schemas.microsoft.com/office/drawing/2014/main" id="{D6D2125F-1ECF-694D-DF08-8D543E3B04D9}"/>
              </a:ext>
            </a:extLst>
          </p:cNvPr>
          <p:cNvGrpSpPr/>
          <p:nvPr/>
        </p:nvGrpSpPr>
        <p:grpSpPr>
          <a:xfrm>
            <a:off x="522922" y="1418223"/>
            <a:ext cx="3190875" cy="3972173"/>
            <a:chOff x="522922" y="1418223"/>
            <a:chExt cx="3190875" cy="3972173"/>
          </a:xfrm>
        </p:grpSpPr>
        <p:sp>
          <p:nvSpPr>
            <p:cNvPr id="2" name="Oval 1">
              <a:extLst>
                <a:ext uri="{FF2B5EF4-FFF2-40B4-BE49-F238E27FC236}">
                  <a16:creationId xmlns:a16="http://schemas.microsoft.com/office/drawing/2014/main" id="{06415C07-485A-DDDD-385B-B5CA0995968D}"/>
                </a:ext>
              </a:extLst>
            </p:cNvPr>
            <p:cNvSpPr/>
            <p:nvPr/>
          </p:nvSpPr>
          <p:spPr>
            <a:xfrm>
              <a:off x="522922" y="1418223"/>
              <a:ext cx="3190875" cy="1793989"/>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Dementia</a:t>
              </a:r>
              <a:endParaRPr lang="en-GB" dirty="0">
                <a:solidFill>
                  <a:schemeClr val="tx2"/>
                </a:solidFill>
              </a:endParaRPr>
            </a:p>
          </p:txBody>
        </p:sp>
        <p:sp>
          <p:nvSpPr>
            <p:cNvPr id="3" name="Oval 2">
              <a:extLst>
                <a:ext uri="{FF2B5EF4-FFF2-40B4-BE49-F238E27FC236}">
                  <a16:creationId xmlns:a16="http://schemas.microsoft.com/office/drawing/2014/main" id="{FD0D8BF8-74F2-D8BB-3DC4-73EA48215A55}"/>
                </a:ext>
              </a:extLst>
            </p:cNvPr>
            <p:cNvSpPr/>
            <p:nvPr/>
          </p:nvSpPr>
          <p:spPr>
            <a:xfrm>
              <a:off x="522922" y="3596407"/>
              <a:ext cx="3190875" cy="1793989"/>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MND</a:t>
              </a:r>
              <a:endParaRPr lang="en-GB" dirty="0">
                <a:solidFill>
                  <a:schemeClr val="tx2"/>
                </a:solidFill>
              </a:endParaRPr>
            </a:p>
          </p:txBody>
        </p:sp>
        <p:sp>
          <p:nvSpPr>
            <p:cNvPr id="4" name="Oval 3">
              <a:extLst>
                <a:ext uri="{FF2B5EF4-FFF2-40B4-BE49-F238E27FC236}">
                  <a16:creationId xmlns:a16="http://schemas.microsoft.com/office/drawing/2014/main" id="{D4D09A5B-138B-63FB-46B1-C9D83BA53937}"/>
                </a:ext>
              </a:extLst>
            </p:cNvPr>
            <p:cNvSpPr>
              <a:spLocks noChangeAspect="1"/>
            </p:cNvSpPr>
            <p:nvPr/>
          </p:nvSpPr>
          <p:spPr>
            <a:xfrm>
              <a:off x="997810" y="2859236"/>
              <a:ext cx="2241097" cy="1260000"/>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FTD-MND</a:t>
              </a:r>
            </a:p>
            <a:p>
              <a:pPr algn="ctr"/>
              <a:r>
                <a:rPr lang="en-US" dirty="0">
                  <a:solidFill>
                    <a:schemeClr val="tx2"/>
                  </a:solidFill>
                </a:rPr>
                <a:t>C9orf72</a:t>
              </a:r>
              <a:endParaRPr lang="en-GB" dirty="0">
                <a:solidFill>
                  <a:schemeClr val="tx2"/>
                </a:solidFill>
              </a:endParaRPr>
            </a:p>
          </p:txBody>
        </p:sp>
      </p:grpSp>
      <p:grpSp>
        <p:nvGrpSpPr>
          <p:cNvPr id="18" name="Group 17">
            <a:extLst>
              <a:ext uri="{FF2B5EF4-FFF2-40B4-BE49-F238E27FC236}">
                <a16:creationId xmlns:a16="http://schemas.microsoft.com/office/drawing/2014/main" id="{CB5DC621-1357-8165-CF8D-65DBA796633D}"/>
              </a:ext>
            </a:extLst>
          </p:cNvPr>
          <p:cNvGrpSpPr/>
          <p:nvPr/>
        </p:nvGrpSpPr>
        <p:grpSpPr>
          <a:xfrm>
            <a:off x="3911364" y="3031865"/>
            <a:ext cx="6362619" cy="3502959"/>
            <a:chOff x="3911364" y="3031865"/>
            <a:chExt cx="6362619" cy="3502959"/>
          </a:xfrm>
        </p:grpSpPr>
        <p:grpSp>
          <p:nvGrpSpPr>
            <p:cNvPr id="14" name="Group 13">
              <a:extLst>
                <a:ext uri="{FF2B5EF4-FFF2-40B4-BE49-F238E27FC236}">
                  <a16:creationId xmlns:a16="http://schemas.microsoft.com/office/drawing/2014/main" id="{F9951869-3909-6EEE-A2D5-9A5CFF461CF8}"/>
                </a:ext>
              </a:extLst>
            </p:cNvPr>
            <p:cNvGrpSpPr/>
            <p:nvPr/>
          </p:nvGrpSpPr>
          <p:grpSpPr>
            <a:xfrm>
              <a:off x="3911364" y="3031865"/>
              <a:ext cx="5755577" cy="2783242"/>
              <a:chOff x="4318063" y="3407536"/>
              <a:chExt cx="5755577" cy="2783242"/>
            </a:xfrm>
          </p:grpSpPr>
          <p:grpSp>
            <p:nvGrpSpPr>
              <p:cNvPr id="13" name="Group 12">
                <a:extLst>
                  <a:ext uri="{FF2B5EF4-FFF2-40B4-BE49-F238E27FC236}">
                    <a16:creationId xmlns:a16="http://schemas.microsoft.com/office/drawing/2014/main" id="{FBD62BB1-A759-98CF-7F2A-7C9DD0C983FE}"/>
                  </a:ext>
                </a:extLst>
              </p:cNvPr>
              <p:cNvGrpSpPr/>
              <p:nvPr/>
            </p:nvGrpSpPr>
            <p:grpSpPr>
              <a:xfrm>
                <a:off x="4318063" y="3407536"/>
                <a:ext cx="5755577" cy="1200330"/>
                <a:chOff x="4318063" y="3407536"/>
                <a:chExt cx="5755577" cy="1200330"/>
              </a:xfrm>
            </p:grpSpPr>
            <p:pic>
              <p:nvPicPr>
                <p:cNvPr id="7" name="Picture 6">
                  <a:extLst>
                    <a:ext uri="{FF2B5EF4-FFF2-40B4-BE49-F238E27FC236}">
                      <a16:creationId xmlns:a16="http://schemas.microsoft.com/office/drawing/2014/main" id="{16F902BF-AF6E-CB80-3D0D-05B678059D5C}"/>
                    </a:ext>
                  </a:extLst>
                </p:cNvPr>
                <p:cNvPicPr>
                  <a:picLocks noChangeAspect="1"/>
                </p:cNvPicPr>
                <p:nvPr/>
              </p:nvPicPr>
              <p:blipFill rotWithShape="1">
                <a:blip r:embed="rId3"/>
                <a:srcRect r="56842" b="45936"/>
                <a:stretch/>
              </p:blipFill>
              <p:spPr>
                <a:xfrm>
                  <a:off x="4318063" y="3407537"/>
                  <a:ext cx="1357628" cy="1200329"/>
                </a:xfrm>
                <a:prstGeom prst="rect">
                  <a:avLst/>
                </a:prstGeom>
              </p:spPr>
            </p:pic>
            <p:sp>
              <p:nvSpPr>
                <p:cNvPr id="8" name="TextBox 7">
                  <a:extLst>
                    <a:ext uri="{FF2B5EF4-FFF2-40B4-BE49-F238E27FC236}">
                      <a16:creationId xmlns:a16="http://schemas.microsoft.com/office/drawing/2014/main" id="{66EE592F-C7C1-C4BB-041D-2D43A2C3AB21}"/>
                    </a:ext>
                  </a:extLst>
                </p:cNvPr>
                <p:cNvSpPr txBox="1"/>
                <p:nvPr/>
              </p:nvSpPr>
              <p:spPr>
                <a:xfrm>
                  <a:off x="5784791" y="3407536"/>
                  <a:ext cx="4288849" cy="1200329"/>
                </a:xfrm>
                <a:prstGeom prst="rect">
                  <a:avLst/>
                </a:prstGeom>
                <a:noFill/>
              </p:spPr>
              <p:txBody>
                <a:bodyPr wrap="square" rtlCol="0">
                  <a:spAutoFit/>
                </a:bodyPr>
                <a:lstStyle/>
                <a:p>
                  <a:r>
                    <a:rPr lang="en-US" b="1" dirty="0">
                      <a:solidFill>
                        <a:schemeClr val="tx2"/>
                      </a:solidFill>
                    </a:rPr>
                    <a:t>Prof Sharon Abrahams, University of Edinburgh</a:t>
                  </a:r>
                </a:p>
                <a:p>
                  <a:r>
                    <a:rPr lang="en-US" dirty="0">
                      <a:solidFill>
                        <a:schemeClr val="tx2"/>
                      </a:solidFill>
                    </a:rPr>
                    <a:t>Developed Edinburgh Cognitive and </a:t>
                  </a:r>
                  <a:r>
                    <a:rPr lang="en-US" dirty="0" err="1">
                      <a:solidFill>
                        <a:schemeClr val="tx2"/>
                      </a:solidFill>
                    </a:rPr>
                    <a:t>Behavioural</a:t>
                  </a:r>
                  <a:r>
                    <a:rPr lang="en-US" dirty="0">
                      <a:solidFill>
                        <a:schemeClr val="tx2"/>
                      </a:solidFill>
                    </a:rPr>
                    <a:t> ALS Screen (ECAS)</a:t>
                  </a:r>
                </a:p>
              </p:txBody>
            </p:sp>
          </p:grpSp>
          <p:grpSp>
            <p:nvGrpSpPr>
              <p:cNvPr id="12" name="Group 11">
                <a:extLst>
                  <a:ext uri="{FF2B5EF4-FFF2-40B4-BE49-F238E27FC236}">
                    <a16:creationId xmlns:a16="http://schemas.microsoft.com/office/drawing/2014/main" id="{0D52F70B-C8A7-DCD0-F7FF-2A6F7C549272}"/>
                  </a:ext>
                </a:extLst>
              </p:cNvPr>
              <p:cNvGrpSpPr/>
              <p:nvPr/>
            </p:nvGrpSpPr>
            <p:grpSpPr>
              <a:xfrm>
                <a:off x="4344141" y="4744097"/>
                <a:ext cx="5729499" cy="1446681"/>
                <a:chOff x="4344141" y="4744097"/>
                <a:chExt cx="5729499" cy="1446681"/>
              </a:xfrm>
            </p:grpSpPr>
            <p:pic>
              <p:nvPicPr>
                <p:cNvPr id="10" name="Picture 9">
                  <a:extLst>
                    <a:ext uri="{FF2B5EF4-FFF2-40B4-BE49-F238E27FC236}">
                      <a16:creationId xmlns:a16="http://schemas.microsoft.com/office/drawing/2014/main" id="{668448EE-A424-D3AE-E7EE-000D0875BDF7}"/>
                    </a:ext>
                  </a:extLst>
                </p:cNvPr>
                <p:cNvPicPr>
                  <a:picLocks noChangeAspect="1"/>
                </p:cNvPicPr>
                <p:nvPr/>
              </p:nvPicPr>
              <p:blipFill>
                <a:blip r:embed="rId4"/>
                <a:stretch>
                  <a:fillRect/>
                </a:stretch>
              </p:blipFill>
              <p:spPr>
                <a:xfrm>
                  <a:off x="4344141" y="4744097"/>
                  <a:ext cx="1058708" cy="1446681"/>
                </a:xfrm>
                <a:prstGeom prst="rect">
                  <a:avLst/>
                </a:prstGeom>
              </p:spPr>
            </p:pic>
            <p:sp>
              <p:nvSpPr>
                <p:cNvPr id="11" name="TextBox 10">
                  <a:extLst>
                    <a:ext uri="{FF2B5EF4-FFF2-40B4-BE49-F238E27FC236}">
                      <a16:creationId xmlns:a16="http://schemas.microsoft.com/office/drawing/2014/main" id="{ADEB4EA5-56C8-2552-892E-DA4E28D1822C}"/>
                    </a:ext>
                  </a:extLst>
                </p:cNvPr>
                <p:cNvSpPr txBox="1"/>
                <p:nvPr/>
              </p:nvSpPr>
              <p:spPr>
                <a:xfrm>
                  <a:off x="5784791" y="4867272"/>
                  <a:ext cx="4288849" cy="1200329"/>
                </a:xfrm>
                <a:prstGeom prst="rect">
                  <a:avLst/>
                </a:prstGeom>
                <a:noFill/>
              </p:spPr>
              <p:txBody>
                <a:bodyPr wrap="square" rtlCol="0">
                  <a:spAutoFit/>
                </a:bodyPr>
                <a:lstStyle/>
                <a:p>
                  <a:r>
                    <a:rPr lang="en-US" b="1" dirty="0">
                      <a:solidFill>
                        <a:schemeClr val="tx2"/>
                      </a:solidFill>
                    </a:rPr>
                    <a:t>Dr Chris Henstridge, University of Dundee</a:t>
                  </a:r>
                </a:p>
                <a:p>
                  <a:r>
                    <a:rPr lang="en-US" dirty="0">
                      <a:solidFill>
                        <a:schemeClr val="tx2"/>
                      </a:solidFill>
                    </a:rPr>
                    <a:t>Using high-resolution array tomography imaging</a:t>
                  </a:r>
                </a:p>
              </p:txBody>
            </p:sp>
          </p:grpSp>
        </p:grpSp>
        <p:grpSp>
          <p:nvGrpSpPr>
            <p:cNvPr id="17" name="Group 16">
              <a:extLst>
                <a:ext uri="{FF2B5EF4-FFF2-40B4-BE49-F238E27FC236}">
                  <a16:creationId xmlns:a16="http://schemas.microsoft.com/office/drawing/2014/main" id="{DF34E678-A04C-70C4-D335-622E13A0014D}"/>
                </a:ext>
              </a:extLst>
            </p:cNvPr>
            <p:cNvGrpSpPr/>
            <p:nvPr/>
          </p:nvGrpSpPr>
          <p:grpSpPr>
            <a:xfrm>
              <a:off x="5218384" y="5620424"/>
              <a:ext cx="5055599" cy="914400"/>
              <a:chOff x="5218384" y="5620424"/>
              <a:chExt cx="5055599" cy="914400"/>
            </a:xfrm>
          </p:grpSpPr>
          <p:pic>
            <p:nvPicPr>
              <p:cNvPr id="15" name="Graphic 14" descr="Brain with solid fill">
                <a:extLst>
                  <a:ext uri="{FF2B5EF4-FFF2-40B4-BE49-F238E27FC236}">
                    <a16:creationId xmlns:a16="http://schemas.microsoft.com/office/drawing/2014/main" id="{4360EAD9-4D5A-9530-CBD4-8E05224EB98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5218384" y="5620424"/>
                <a:ext cx="971551" cy="914400"/>
              </a:xfrm>
              <a:prstGeom prst="rect">
                <a:avLst/>
              </a:prstGeom>
            </p:spPr>
          </p:pic>
          <p:sp>
            <p:nvSpPr>
              <p:cNvPr id="16" name="TextBox 15">
                <a:extLst>
                  <a:ext uri="{FF2B5EF4-FFF2-40B4-BE49-F238E27FC236}">
                    <a16:creationId xmlns:a16="http://schemas.microsoft.com/office/drawing/2014/main" id="{6AD887D2-E18A-C7E8-7B23-8B532B892886}"/>
                  </a:ext>
                </a:extLst>
              </p:cNvPr>
              <p:cNvSpPr txBox="1"/>
              <p:nvPr/>
            </p:nvSpPr>
            <p:spPr>
              <a:xfrm>
                <a:off x="6269983" y="5799455"/>
                <a:ext cx="4004000" cy="646331"/>
              </a:xfrm>
              <a:prstGeom prst="rect">
                <a:avLst/>
              </a:prstGeom>
              <a:noFill/>
            </p:spPr>
            <p:txBody>
              <a:bodyPr wrap="square">
                <a:spAutoFit/>
              </a:bodyPr>
              <a:lstStyle/>
              <a:p>
                <a:pPr marL="0" indent="0">
                  <a:spcBef>
                    <a:spcPts val="600"/>
                  </a:spcBef>
                  <a:buFont typeface="Arial" panose="020B0604020202020204" pitchFamily="34" charset="0"/>
                  <a:buNone/>
                </a:pPr>
                <a:r>
                  <a:rPr lang="en-GB" sz="1800" b="1" dirty="0">
                    <a:solidFill>
                      <a:schemeClr val="tx2"/>
                    </a:solidFill>
                    <a:latin typeface="DM Sans"/>
                    <a:cs typeface="Arial"/>
                  </a:rPr>
                  <a:t>Uses vital Scottish infrastructure: Edinburgh Brain Bank!</a:t>
                </a:r>
              </a:p>
            </p:txBody>
          </p:sp>
        </p:grpSp>
      </p:grpSp>
    </p:spTree>
    <p:extLst>
      <p:ext uri="{BB962C8B-B14F-4D97-AF65-F5344CB8AC3E}">
        <p14:creationId xmlns:p14="http://schemas.microsoft.com/office/powerpoint/2010/main" val="125867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MND Scotland colours">
      <a:dk1>
        <a:sysClr val="windowText" lastClr="000000"/>
      </a:dk1>
      <a:lt1>
        <a:sysClr val="window" lastClr="FFFFFF"/>
      </a:lt1>
      <a:dk2>
        <a:srgbClr val="250CA2"/>
      </a:dk2>
      <a:lt2>
        <a:srgbClr val="BCE0FD"/>
      </a:lt2>
      <a:accent1>
        <a:srgbClr val="0868F8"/>
      </a:accent1>
      <a:accent2>
        <a:srgbClr val="FF6997"/>
      </a:accent2>
      <a:accent3>
        <a:srgbClr val="F7DFDF"/>
      </a:accent3>
      <a:accent4>
        <a:srgbClr val="6E43E4"/>
      </a:accent4>
      <a:accent5>
        <a:srgbClr val="B093FF"/>
      </a:accent5>
      <a:accent6>
        <a:srgbClr val="FFCE00"/>
      </a:accent6>
      <a:hlink>
        <a:srgbClr val="0563C1"/>
      </a:hlink>
      <a:folHlink>
        <a:srgbClr val="954F72"/>
      </a:folHlink>
    </a:clrScheme>
    <a:fontScheme name="MND Scotland fonts">
      <a:majorFont>
        <a:latin typeface="Syne"/>
        <a:ea typeface=""/>
        <a:cs typeface=""/>
      </a:majorFont>
      <a:minorFont>
        <a:latin typeface="DM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974EB17A508614C906184991A851DA5" ma:contentTypeVersion="18" ma:contentTypeDescription="Create a new document." ma:contentTypeScope="" ma:versionID="6df35c7e10797671bfb8a4a2e8f16d64">
  <xsd:schema xmlns:xsd="http://www.w3.org/2001/XMLSchema" xmlns:xs="http://www.w3.org/2001/XMLSchema" xmlns:p="http://schemas.microsoft.com/office/2006/metadata/properties" xmlns:ns2="5936c256-be22-471b-a1d3-c4da7db27c73" xmlns:ns3="d7d02c67-2e9c-4470-ae59-c96d8a2b14bf" targetNamespace="http://schemas.microsoft.com/office/2006/metadata/properties" ma:root="true" ma:fieldsID="ef930d9c359093fb44371dbd30f390d1" ns2:_="" ns3:_="">
    <xsd:import namespace="5936c256-be22-471b-a1d3-c4da7db27c73"/>
    <xsd:import namespace="d7d02c67-2e9c-4470-ae59-c96d8a2b14b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36c256-be22-471b-a1d3-c4da7db27c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91175f6-d0b7-47ee-b32f-084f31645cd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d02c67-2e9c-4470-ae59-c96d8a2b14b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0b69fe1-5062-499a-a669-4cd240816c69}" ma:internalName="TaxCatchAll" ma:showField="CatchAllData" ma:web="d7d02c67-2e9c-4470-ae59-c96d8a2b14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936c256-be22-471b-a1d3-c4da7db27c73">
      <Terms xmlns="http://schemas.microsoft.com/office/infopath/2007/PartnerControls"/>
    </lcf76f155ced4ddcb4097134ff3c332f>
    <TaxCatchAll xmlns="d7d02c67-2e9c-4470-ae59-c96d8a2b14bf" xsi:nil="true"/>
    <SharedWithUsers xmlns="d7d02c67-2e9c-4470-ae59-c96d8a2b14bf">
      <UserInfo>
        <DisplayName>Angela Harris</DisplayName>
        <AccountId>217</AccountId>
        <AccountType/>
      </UserInfo>
      <UserInfo>
        <DisplayName>Sharon Gillies | MND Scotland</DisplayName>
        <AccountId>94</AccountId>
        <AccountType/>
      </UserInfo>
    </SharedWithUsers>
  </documentManagement>
</p:properties>
</file>

<file path=customXml/itemProps1.xml><?xml version="1.0" encoding="utf-8"?>
<ds:datastoreItem xmlns:ds="http://schemas.openxmlformats.org/officeDocument/2006/customXml" ds:itemID="{EF5C2DA6-6293-48B6-AFB9-8845785ED769}">
  <ds:schemaRefs>
    <ds:schemaRef ds:uri="http://schemas.microsoft.com/sharepoint/v3/contenttype/forms"/>
  </ds:schemaRefs>
</ds:datastoreItem>
</file>

<file path=customXml/itemProps2.xml><?xml version="1.0" encoding="utf-8"?>
<ds:datastoreItem xmlns:ds="http://schemas.openxmlformats.org/officeDocument/2006/customXml" ds:itemID="{CFA6E8B9-D5B0-4119-9E99-C8213840B9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36c256-be22-471b-a1d3-c4da7db27c73"/>
    <ds:schemaRef ds:uri="d7d02c67-2e9c-4470-ae59-c96d8a2b1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02C6B1-29DD-44D3-B137-7EAC4519C7C4}">
  <ds:schemaRefs>
    <ds:schemaRef ds:uri="http://schemas.microsoft.com/office/2006/metadata/properties"/>
    <ds:schemaRef ds:uri="http://schemas.microsoft.com/office/infopath/2007/PartnerControls"/>
    <ds:schemaRef ds:uri="5936c256-be22-471b-a1d3-c4da7db27c73"/>
    <ds:schemaRef ds:uri="d7d02c67-2e9c-4470-ae59-c96d8a2b14bf"/>
  </ds:schemaRefs>
</ds:datastoreItem>
</file>

<file path=docProps/app.xml><?xml version="1.0" encoding="utf-8"?>
<Properties xmlns="http://schemas.openxmlformats.org/officeDocument/2006/extended-properties" xmlns:vt="http://schemas.openxmlformats.org/officeDocument/2006/docPropsVTypes">
  <TotalTime>1448</TotalTime>
  <Words>859</Words>
  <Application>Microsoft Office PowerPoint</Application>
  <PresentationFormat>Widescreen</PresentationFormat>
  <Paragraphs>107</Paragraphs>
  <Slides>12</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Calibri</vt:lpstr>
      <vt:lpstr>Calibri Light</vt:lpstr>
      <vt:lpstr>DM Sans</vt:lpstr>
      <vt:lpstr>DM-Sans</vt:lpstr>
      <vt:lpstr>Syne</vt:lpstr>
      <vt:lpstr>Syne Medium</vt:lpstr>
      <vt:lpstr>Office Theme</vt:lpstr>
      <vt:lpstr>Custom Design</vt:lpstr>
      <vt:lpstr>Motor Neuron Disease  Dr Jane Haley Director of Research, MND Scotland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Bringing new treatments to patients - should we be concerned?</vt:lpstr>
      <vt:lpstr>PowerPoint Presentation</vt:lpstr>
      <vt:lpstr>Thank you  More at mndscotland.org.uk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Weaving a Career in Neuroscience</dc:title>
  <dc:creator>NEUROSCIENCE Edinburgh</dc:creator>
  <cp:lastModifiedBy>Helen Davidson</cp:lastModifiedBy>
  <cp:revision>6</cp:revision>
  <dcterms:created xsi:type="dcterms:W3CDTF">2023-08-22T19:42:46Z</dcterms:created>
  <dcterms:modified xsi:type="dcterms:W3CDTF">2024-06-11T14:37:28Z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0x010100A974EB17A508614C906184991A851DA5</vt:lpwstr>
  </property>
  <property fmtid="{D5CDD505-2E9C-101B-9397-08002B2CF9AE}" pid="3" name="MediaServiceImageTags">
    <vt:lpwstr/>
  </property>
</Properties>
</file>